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image-1-1.jpg" ContentType="image/jpg"/>
  <Override PartName="/ppt/media/image-5-1.jpg" ContentType="image/jpg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6"/>
  </p:sldIdLst>
  <p:notesMasterIdLst>
    <p:notesMasterId r:id="rId2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26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with a simple promise: students will understand cyber threats without needing deep technical knowledge.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pic>
        <p:nvPicPr>
          <p:cNvPr id="3" name="Image 0" descr="/mnt/data/soc_title_crop_dark_narrow_overlay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7960" y="0"/>
            <a:ext cx="5650992" cy="68580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94944" y="1234440"/>
            <a:ext cx="4983480" cy="14081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Cyber Threats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&amp; Smart Defenses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749808" y="2871216"/>
            <a:ext cx="4919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22D3EE"/>
                </a:solidFill>
              </a:rPr>
              <a:t>A practical MIS lecture for BBA 3rd semester</a:t>
            </a:r>
            <a:endParaRPr lang="en-US" sz="2000" dirty="0"/>
          </a:p>
        </p:txBody>
      </p:sp>
      <p:sp>
        <p:nvSpPr>
          <p:cNvPr id="6" name="Shape 3"/>
          <p:cNvSpPr/>
          <p:nvPr/>
        </p:nvSpPr>
        <p:spPr>
          <a:xfrm>
            <a:off x="749808" y="3364992"/>
            <a:ext cx="1170432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749808" y="409651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9BCD0"/>
                </a:solidFill>
              </a:rPr>
              <a:t>Presented by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49808" y="4370832"/>
            <a:ext cx="5166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Syed Hassan Imam Naqvi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749808" y="4901184"/>
            <a:ext cx="51937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EAF4FF"/>
                </a:solidFill>
              </a:rPr>
              <a:t>BSCYS-F21-A  •  LinkedIn: syed-hassan-imam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749808" y="5870448"/>
            <a:ext cx="4983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i="1" dirty="0">
                <a:solidFill>
                  <a:srgbClr val="67E8F9"/>
                </a:solidFill>
              </a:rPr>
              <a:t>“Security is not only an IT topic. It is a business survival skill.”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01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Strong passwords: boring but powerful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Weak passwords are still one of the easiest doors for attackers.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96112" y="138988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43F5E"/>
                </a:solidFill>
              </a:rPr>
              <a:t>password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840480" y="1408176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Common word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309360" y="1408176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First few guesses / seconds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96112" y="1865376"/>
            <a:ext cx="10378440" cy="0"/>
          </a:xfrm>
          <a:prstGeom prst="line">
            <a:avLst/>
          </a:prstGeom>
          <a:noFill/>
          <a:ln w="12700">
            <a:solidFill>
              <a:srgbClr val="F43F5E">
                <a:alpha val="6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96112" y="237744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59E0B"/>
                </a:solidFill>
              </a:rPr>
              <a:t>Hassan123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840480" y="2395728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Name + numbers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309360" y="2395728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Fast if attacker knows your name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96112" y="2852928"/>
            <a:ext cx="10378440" cy="0"/>
          </a:xfrm>
          <a:prstGeom prst="line">
            <a:avLst/>
          </a:prstGeom>
          <a:noFill/>
          <a:ln w="1270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96112" y="336499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ACC15"/>
                </a:solidFill>
              </a:rPr>
              <a:t>Exam@2026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840480" y="338328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Topic + year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309360" y="3383280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Better, but still guessable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96112" y="3840480"/>
            <a:ext cx="10378440" cy="0"/>
          </a:xfrm>
          <a:prstGeom prst="line">
            <a:avLst/>
          </a:prstGeom>
          <a:noFill/>
          <a:ln w="12700">
            <a:solidFill>
              <a:srgbClr val="FACC15">
                <a:alpha val="6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96112" y="435254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22C55E"/>
                </a:solidFill>
              </a:rPr>
              <a:t>river‑lamp‑coffee‑92!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3840480" y="4370832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Long passphrase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309360" y="4370832"/>
            <a:ext cx="4343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Much stronger if unique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96112" y="4828032"/>
            <a:ext cx="10378440" cy="0"/>
          </a:xfrm>
          <a:prstGeom prst="line">
            <a:avLst/>
          </a:prstGeom>
          <a:noFill/>
          <a:ln w="12700">
            <a:solidFill>
              <a:srgbClr val="22C55E">
                <a:alpha val="6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96112" y="5532120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D3EE"/>
                </a:solidFill>
              </a:rPr>
              <a:t>Ideal password rule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3127248" y="5532120"/>
            <a:ext cx="6766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Long + unique + not personal + stored in a password manager.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914400" y="6053328"/>
            <a:ext cx="10241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</a:rPr>
              <a:t>Exact cracking time depends on hardware, hash type and whether the password is already leaked.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58368" y="6263640"/>
            <a:ext cx="10789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58718C"/>
                </a:solidFill>
              </a:rPr>
              <a:t>Reference: Hive Systems Password Table 2025 explains how length and complexity affect brute-force estimates.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10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Ransomware: when files become hostages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It encrypts files, blocks access, and demands payment.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41248" y="1417320"/>
            <a:ext cx="5943600" cy="3566160"/>
          </a:xfrm>
          <a:prstGeom prst="roundRect">
            <a:avLst>
              <a:gd name="adj" fmla="val 4615"/>
            </a:avLst>
          </a:prstGeom>
          <a:solidFill>
            <a:srgbClr val="050A12"/>
          </a:solidFill>
          <a:ln w="15240">
            <a:solidFill>
              <a:srgbClr val="24496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43000" y="1737360"/>
            <a:ext cx="5349240" cy="2514600"/>
          </a:xfrm>
          <a:prstGeom prst="roundRect">
            <a:avLst>
              <a:gd name="adj" fmla="val 4364"/>
            </a:avLst>
          </a:prstGeom>
          <a:solidFill>
            <a:srgbClr val="120A12"/>
          </a:solidFill>
          <a:ln w="15240">
            <a:solidFill>
              <a:srgbClr val="F43F5E">
                <a:alpha val="9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0" y="1938528"/>
            <a:ext cx="6583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43F5E"/>
                </a:solidFill>
              </a:rPr>
              <a:t>⚠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874520" y="2578608"/>
            <a:ext cx="3886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YOUR FILES ARE LOCKED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828800" y="3035808"/>
            <a:ext cx="40416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A9BCD0"/>
                </a:solidFill>
              </a:rPr>
              <a:t>Disconnect Wi‑Fi. Report to IT/security.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880360" y="3456432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43F5E"/>
                </a:solidFill>
              </a:rPr>
              <a:t>48:00:00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914400" y="5230368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📄🔒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664208" y="5285232"/>
            <a:ext cx="11887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CD0"/>
                </a:solidFill>
              </a:rPr>
              <a:t>thesis.pptx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2560320" y="5596128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📄🔒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3310128" y="5650992"/>
            <a:ext cx="11887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CD0"/>
                </a:solidFill>
              </a:rPr>
              <a:t>finance.xlsx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4389120" y="5230368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📄🔒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138928" y="5285232"/>
            <a:ext cx="11887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CD0"/>
                </a:solidFill>
              </a:rPr>
              <a:t>report.docx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7360920" y="1645920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22D3EE"/>
                </a:solidFill>
              </a:rPr>
              <a:t>1</a:t>
            </a:r>
            <a:endParaRPr lang="en-US" sz="1850" dirty="0"/>
          </a:p>
        </p:txBody>
      </p:sp>
      <p:sp>
        <p:nvSpPr>
          <p:cNvPr id="20" name="Text 18"/>
          <p:cNvSpPr/>
          <p:nvPr/>
        </p:nvSpPr>
        <p:spPr>
          <a:xfrm>
            <a:off x="7863840" y="162763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EAF4FF"/>
                </a:solidFill>
              </a:rPr>
              <a:t>Often starts from phishing or weak passwords</a:t>
            </a:r>
            <a:endParaRPr lang="en-US" sz="1850" dirty="0"/>
          </a:p>
        </p:txBody>
      </p:sp>
      <p:sp>
        <p:nvSpPr>
          <p:cNvPr id="21" name="Text 19"/>
          <p:cNvSpPr/>
          <p:nvPr/>
        </p:nvSpPr>
        <p:spPr>
          <a:xfrm>
            <a:off x="7360920" y="2350008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22D3EE"/>
                </a:solidFill>
              </a:rPr>
              <a:t>2</a:t>
            </a:r>
            <a:endParaRPr lang="en-US" sz="1850" dirty="0"/>
          </a:p>
        </p:txBody>
      </p:sp>
      <p:sp>
        <p:nvSpPr>
          <p:cNvPr id="22" name="Text 20"/>
          <p:cNvSpPr/>
          <p:nvPr/>
        </p:nvSpPr>
        <p:spPr>
          <a:xfrm>
            <a:off x="7863840" y="233172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EAF4FF"/>
                </a:solidFill>
              </a:rPr>
              <a:t>Locks documents, databases and shared drives</a:t>
            </a:r>
            <a:endParaRPr lang="en-US" sz="1850" dirty="0"/>
          </a:p>
        </p:txBody>
      </p:sp>
      <p:sp>
        <p:nvSpPr>
          <p:cNvPr id="23" name="Text 21"/>
          <p:cNvSpPr/>
          <p:nvPr/>
        </p:nvSpPr>
        <p:spPr>
          <a:xfrm>
            <a:off x="7360920" y="3054096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22D3EE"/>
                </a:solidFill>
              </a:rPr>
              <a:t>3</a:t>
            </a:r>
            <a:endParaRPr lang="en-US" sz="1850" dirty="0"/>
          </a:p>
        </p:txBody>
      </p:sp>
      <p:sp>
        <p:nvSpPr>
          <p:cNvPr id="24" name="Text 22"/>
          <p:cNvSpPr/>
          <p:nvPr/>
        </p:nvSpPr>
        <p:spPr>
          <a:xfrm>
            <a:off x="7863840" y="3035808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EAF4FF"/>
                </a:solidFill>
              </a:rPr>
              <a:t>Business impact: downtime, panic and loss</a:t>
            </a:r>
            <a:endParaRPr lang="en-US" sz="1850" dirty="0"/>
          </a:p>
        </p:txBody>
      </p:sp>
      <p:sp>
        <p:nvSpPr>
          <p:cNvPr id="25" name="Text 23"/>
          <p:cNvSpPr/>
          <p:nvPr/>
        </p:nvSpPr>
        <p:spPr>
          <a:xfrm>
            <a:off x="7360920" y="3758184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22D3EE"/>
                </a:solidFill>
              </a:rPr>
              <a:t>4</a:t>
            </a:r>
            <a:endParaRPr lang="en-US" sz="1850" dirty="0"/>
          </a:p>
        </p:txBody>
      </p:sp>
      <p:sp>
        <p:nvSpPr>
          <p:cNvPr id="26" name="Text 24"/>
          <p:cNvSpPr/>
          <p:nvPr/>
        </p:nvSpPr>
        <p:spPr>
          <a:xfrm>
            <a:off x="7863840" y="3739896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EAF4FF"/>
                </a:solidFill>
              </a:rPr>
              <a:t>Best defense: backups + recovery plan</a:t>
            </a:r>
            <a:endParaRPr lang="en-US" sz="1850" dirty="0"/>
          </a:p>
        </p:txBody>
      </p:sp>
      <p:sp>
        <p:nvSpPr>
          <p:cNvPr id="27" name="Shape 25"/>
          <p:cNvSpPr/>
          <p:nvPr/>
        </p:nvSpPr>
        <p:spPr>
          <a:xfrm>
            <a:off x="7479792" y="4892040"/>
            <a:ext cx="3639312" cy="548640"/>
          </a:xfrm>
          <a:prstGeom prst="roundRect">
            <a:avLst>
              <a:gd name="adj" fmla="val 20000"/>
            </a:avLst>
          </a:prstGeom>
          <a:solidFill>
            <a:srgbClr val="12324E"/>
          </a:solidFill>
          <a:ln w="12700">
            <a:solidFill>
              <a:srgbClr val="22D3EE">
                <a:alpha val="75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662672" y="5084064"/>
            <a:ext cx="327355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67E8F9"/>
                </a:solidFill>
              </a:rPr>
              <a:t>Your thesis.pptx has left the chat. 💀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11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Before ransomware happens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Precautionary measures that reduce the chance of infection.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1417320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D3EE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496873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22D3EE"/>
                </a:solidFill>
              </a:rPr>
              <a:t>💾</a:t>
            </a:r>
            <a:endParaRPr lang="en-US" sz="1044" dirty="0"/>
          </a:p>
        </p:txBody>
      </p:sp>
      <p:sp>
        <p:nvSpPr>
          <p:cNvPr id="9" name="Text 7"/>
          <p:cNvSpPr/>
          <p:nvPr/>
        </p:nvSpPr>
        <p:spPr>
          <a:xfrm>
            <a:off x="1618488" y="143560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Back up important files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18488" y="1801368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30" dirty="0">
                <a:solidFill>
                  <a:srgbClr val="A9BCD0"/>
                </a:solidFill>
              </a:rPr>
              <a:t>Keep offline/cloud backups and test restoration</a:t>
            </a:r>
            <a:endParaRPr lang="en-US" sz="1330" dirty="0"/>
          </a:p>
        </p:txBody>
      </p:sp>
      <p:sp>
        <p:nvSpPr>
          <p:cNvPr id="11" name="Shape 9"/>
          <p:cNvSpPr/>
          <p:nvPr/>
        </p:nvSpPr>
        <p:spPr>
          <a:xfrm>
            <a:off x="1618488" y="2130552"/>
            <a:ext cx="4434840" cy="0"/>
          </a:xfrm>
          <a:prstGeom prst="line">
            <a:avLst/>
          </a:prstGeom>
          <a:noFill/>
          <a:ln w="127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28232" y="1417320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C55E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28232" y="1496873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22C55E"/>
                </a:solidFill>
              </a:rPr>
              <a:t>🔄</a:t>
            </a:r>
            <a:endParaRPr lang="en-US" sz="1044" dirty="0"/>
          </a:p>
        </p:txBody>
      </p:sp>
      <p:sp>
        <p:nvSpPr>
          <p:cNvPr id="14" name="Text 12"/>
          <p:cNvSpPr/>
          <p:nvPr/>
        </p:nvSpPr>
        <p:spPr>
          <a:xfrm>
            <a:off x="7178040" y="143560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Update systems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7178040" y="1801368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30" dirty="0">
                <a:solidFill>
                  <a:srgbClr val="A9BCD0"/>
                </a:solidFill>
              </a:rPr>
              <a:t>Install security patches for OS, browser and apps</a:t>
            </a:r>
            <a:endParaRPr lang="en-US" sz="1330" dirty="0"/>
          </a:p>
        </p:txBody>
      </p:sp>
      <p:sp>
        <p:nvSpPr>
          <p:cNvPr id="16" name="Shape 14"/>
          <p:cNvSpPr/>
          <p:nvPr/>
        </p:nvSpPr>
        <p:spPr>
          <a:xfrm>
            <a:off x="7178040" y="2130552"/>
            <a:ext cx="4434840" cy="0"/>
          </a:xfrm>
          <a:prstGeom prst="line">
            <a:avLst/>
          </a:prstGeom>
          <a:noFill/>
          <a:ln w="12700">
            <a:solidFill>
              <a:srgbClr val="22C55E">
                <a:alpha val="6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8680" y="2715768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43F5E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2795321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F43F5E"/>
                </a:solidFill>
              </a:rPr>
              <a:t>🚫</a:t>
            </a:r>
            <a:endParaRPr lang="en-US" sz="1044" dirty="0"/>
          </a:p>
        </p:txBody>
      </p:sp>
      <p:sp>
        <p:nvSpPr>
          <p:cNvPr id="19" name="Text 17"/>
          <p:cNvSpPr/>
          <p:nvPr/>
        </p:nvSpPr>
        <p:spPr>
          <a:xfrm>
            <a:off x="1618488" y="2734056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Avoid cracked software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618488" y="3099816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30" dirty="0">
                <a:solidFill>
                  <a:srgbClr val="A9BCD0"/>
                </a:solidFill>
              </a:rPr>
              <a:t>Pirated tools and fake installers often carry malware</a:t>
            </a:r>
            <a:endParaRPr lang="en-US" sz="1330" dirty="0"/>
          </a:p>
        </p:txBody>
      </p:sp>
      <p:sp>
        <p:nvSpPr>
          <p:cNvPr id="21" name="Shape 19"/>
          <p:cNvSpPr/>
          <p:nvPr/>
        </p:nvSpPr>
        <p:spPr>
          <a:xfrm>
            <a:off x="1618488" y="3429000"/>
            <a:ext cx="4434840" cy="0"/>
          </a:xfrm>
          <a:prstGeom prst="line">
            <a:avLst/>
          </a:prstGeom>
          <a:noFill/>
          <a:ln w="12700">
            <a:solidFill>
              <a:srgbClr val="F43F5E">
                <a:alpha val="6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28232" y="2715768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59E0B">
                <a:alpha val="8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28232" y="2795321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F59E0B"/>
                </a:solidFill>
              </a:rPr>
              <a:t>🔌</a:t>
            </a:r>
            <a:endParaRPr lang="en-US" sz="1044" dirty="0"/>
          </a:p>
        </p:txBody>
      </p:sp>
      <p:sp>
        <p:nvSpPr>
          <p:cNvPr id="24" name="Text 22"/>
          <p:cNvSpPr/>
          <p:nvPr/>
        </p:nvSpPr>
        <p:spPr>
          <a:xfrm>
            <a:off x="7178040" y="2734056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Be careful with USBs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7178040" y="3099816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30" dirty="0">
                <a:solidFill>
                  <a:srgbClr val="A9BCD0"/>
                </a:solidFill>
              </a:rPr>
              <a:t>Do not plug unknown drives into lab/office PCs</a:t>
            </a:r>
            <a:endParaRPr lang="en-US" sz="1330" dirty="0"/>
          </a:p>
        </p:txBody>
      </p:sp>
      <p:sp>
        <p:nvSpPr>
          <p:cNvPr id="26" name="Shape 24"/>
          <p:cNvSpPr/>
          <p:nvPr/>
        </p:nvSpPr>
        <p:spPr>
          <a:xfrm>
            <a:off x="7178040" y="3429000"/>
            <a:ext cx="4434840" cy="0"/>
          </a:xfrm>
          <a:prstGeom prst="line">
            <a:avLst/>
          </a:prstGeom>
          <a:noFill/>
          <a:ln w="1270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68680" y="4014216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A78BFA">
                <a:alpha val="85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68680" y="4093769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A78BFA"/>
                </a:solidFill>
              </a:rPr>
              <a:t>📎</a:t>
            </a:r>
            <a:endParaRPr lang="en-US" sz="1044" dirty="0"/>
          </a:p>
        </p:txBody>
      </p:sp>
      <p:sp>
        <p:nvSpPr>
          <p:cNvPr id="29" name="Text 27"/>
          <p:cNvSpPr/>
          <p:nvPr/>
        </p:nvSpPr>
        <p:spPr>
          <a:xfrm>
            <a:off x="1618488" y="403250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Block risky attachments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618488" y="439826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30" dirty="0">
                <a:solidFill>
                  <a:srgbClr val="A9BCD0"/>
                </a:solidFill>
              </a:rPr>
              <a:t>Avoid EXE, ZIP, macros and “urgent forms”</a:t>
            </a:r>
            <a:endParaRPr lang="en-US" sz="1330" dirty="0"/>
          </a:p>
        </p:txBody>
      </p:sp>
      <p:sp>
        <p:nvSpPr>
          <p:cNvPr id="31" name="Shape 29"/>
          <p:cNvSpPr/>
          <p:nvPr/>
        </p:nvSpPr>
        <p:spPr>
          <a:xfrm>
            <a:off x="1618488" y="4727448"/>
            <a:ext cx="4434840" cy="0"/>
          </a:xfrm>
          <a:prstGeom prst="line">
            <a:avLst/>
          </a:prstGeom>
          <a:noFill/>
          <a:ln w="12700">
            <a:solidFill>
              <a:srgbClr val="A78BFA">
                <a:alpha val="6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428232" y="4014216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3B82F6">
                <a:alpha val="85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28232" y="4093769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3B82F6"/>
                </a:solidFill>
              </a:rPr>
              <a:t>🧑‍🏫</a:t>
            </a:r>
            <a:endParaRPr lang="en-US" sz="1044" dirty="0"/>
          </a:p>
        </p:txBody>
      </p:sp>
      <p:sp>
        <p:nvSpPr>
          <p:cNvPr id="34" name="Text 32"/>
          <p:cNvSpPr/>
          <p:nvPr/>
        </p:nvSpPr>
        <p:spPr>
          <a:xfrm>
            <a:off x="7178040" y="4032504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Train people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7178040" y="4398264"/>
            <a:ext cx="4480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30" dirty="0">
                <a:solidFill>
                  <a:srgbClr val="A9BCD0"/>
                </a:solidFill>
              </a:rPr>
              <a:t>People are the first firewall in most attacks</a:t>
            </a:r>
            <a:endParaRPr lang="en-US" sz="1330" dirty="0"/>
          </a:p>
        </p:txBody>
      </p:sp>
      <p:sp>
        <p:nvSpPr>
          <p:cNvPr id="36" name="Shape 34"/>
          <p:cNvSpPr/>
          <p:nvPr/>
        </p:nvSpPr>
        <p:spPr>
          <a:xfrm>
            <a:off x="7178040" y="4727448"/>
            <a:ext cx="4434840" cy="0"/>
          </a:xfrm>
          <a:prstGeom prst="line">
            <a:avLst/>
          </a:prstGeom>
          <a:noFill/>
          <a:ln w="12700">
            <a:solidFill>
              <a:srgbClr val="3B82F6">
                <a:alpha val="65000"/>
              </a:srgbClr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280160" y="5870448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67E8F9"/>
                </a:solidFill>
              </a:rPr>
              <a:t>Rule: prevention is cheaper than recovery.</a:t>
            </a:r>
            <a:endParaRPr lang="en-US" sz="2000" dirty="0"/>
          </a:p>
        </p:txBody>
      </p:sp>
      <p:sp>
        <p:nvSpPr>
          <p:cNvPr id="38" name="Text 36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12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If ransomware happens: what to do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The first few minutes matter. Do not make the infection worse.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344168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22D3EE"/>
                </a:solidFill>
              </a:rPr>
              <a:t>1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600200" y="1344168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Disconnect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3886200" y="1362456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A9BCD0"/>
                </a:solidFill>
              </a:rPr>
              <a:t>Turn off Wi‑Fi / unplug network. Stop spread.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914400" y="1783080"/>
            <a:ext cx="1024128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2194560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22D3EE"/>
                </a:solidFill>
              </a:rPr>
              <a:t>2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1600200" y="2194560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Do not pay/click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886200" y="221284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A9BCD0"/>
                </a:solidFill>
              </a:rPr>
              <a:t>Do not contact attacker or run random “fix” tools.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914400" y="2633472"/>
            <a:ext cx="1024128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3044952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22D3EE"/>
                </a:solidFill>
              </a:rPr>
              <a:t>3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1600200" y="3044952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Report fast</a:t>
            </a:r>
            <a:endParaRPr lang="en-US" sz="1900" dirty="0"/>
          </a:p>
        </p:txBody>
      </p:sp>
      <p:sp>
        <p:nvSpPr>
          <p:cNvPr id="17" name="Text 15"/>
          <p:cNvSpPr/>
          <p:nvPr/>
        </p:nvSpPr>
        <p:spPr>
          <a:xfrm>
            <a:off x="3886200" y="3063240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A9BCD0"/>
                </a:solidFill>
              </a:rPr>
              <a:t>Tell IT helpdesk, security team, faculty or admin.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914400" y="3483864"/>
            <a:ext cx="1024128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3895344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22D3EE"/>
                </a:solidFill>
              </a:rPr>
              <a:t>4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1600200" y="3895344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Preserve evidence</a:t>
            </a:r>
            <a:endParaRPr lang="en-US" sz="1900" dirty="0"/>
          </a:p>
        </p:txBody>
      </p:sp>
      <p:sp>
        <p:nvSpPr>
          <p:cNvPr id="21" name="Text 19"/>
          <p:cNvSpPr/>
          <p:nvPr/>
        </p:nvSpPr>
        <p:spPr>
          <a:xfrm>
            <a:off x="3886200" y="3913632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A9BCD0"/>
                </a:solidFill>
              </a:rPr>
              <a:t>Take photos/screenshots. Do not delete everything.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914400" y="4334256"/>
            <a:ext cx="1024128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14400" y="4745736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22D3EE"/>
                </a:solidFill>
              </a:rPr>
              <a:t>5</a:t>
            </a:r>
            <a:endParaRPr lang="en-US" sz="1900" dirty="0"/>
          </a:p>
        </p:txBody>
      </p:sp>
      <p:sp>
        <p:nvSpPr>
          <p:cNvPr id="24" name="Text 22"/>
          <p:cNvSpPr/>
          <p:nvPr/>
        </p:nvSpPr>
        <p:spPr>
          <a:xfrm>
            <a:off x="1600200" y="4745736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Recover safely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3886200" y="4764024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A9BCD0"/>
                </a:solidFill>
              </a:rPr>
              <a:t>Restore from clean backups after investigation.</a:t>
            </a:r>
            <a:endParaRPr lang="en-US" sz="1450" dirty="0"/>
          </a:p>
        </p:txBody>
      </p:sp>
      <p:sp>
        <p:nvSpPr>
          <p:cNvPr id="26" name="Shape 24"/>
          <p:cNvSpPr/>
          <p:nvPr/>
        </p:nvSpPr>
        <p:spPr>
          <a:xfrm>
            <a:off x="914400" y="5184648"/>
            <a:ext cx="1024128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051560" y="5870448"/>
            <a:ext cx="9966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40" b="1" dirty="0">
                <a:solidFill>
                  <a:srgbClr val="22D3EE"/>
                </a:solidFill>
              </a:rPr>
              <a:t>For students: report to university IT/helpdesk, lab assistant, instructor, or department admin.</a:t>
            </a:r>
            <a:endParaRPr lang="en-US" sz="1540" dirty="0"/>
          </a:p>
        </p:txBody>
      </p:sp>
      <p:sp>
        <p:nvSpPr>
          <p:cNvPr id="28" name="Text 26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13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Other everyday attacks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Important basic attacks beyond phishing and ransomware.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1508760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A78BFA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602029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A78BFA"/>
                </a:solidFill>
              </a:rPr>
              <a:t>📲</a:t>
            </a:r>
            <a:endParaRPr lang="en-US" sz="1224" dirty="0"/>
          </a:p>
        </p:txBody>
      </p:sp>
      <p:sp>
        <p:nvSpPr>
          <p:cNvPr id="9" name="Text 7"/>
          <p:cNvSpPr/>
          <p:nvPr/>
        </p:nvSpPr>
        <p:spPr>
          <a:xfrm>
            <a:off x="1691640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Fake apps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691640" y="1911096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Look-alike apps steal logins or show malware ads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691640" y="2295144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b="1" dirty="0">
                <a:solidFill>
                  <a:srgbClr val="67E8F9"/>
                </a:solidFill>
              </a:rPr>
              <a:t>Defense: Use official app stores and check publisher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1691640" y="2651760"/>
            <a:ext cx="4389120" cy="0"/>
          </a:xfrm>
          <a:prstGeom prst="line">
            <a:avLst/>
          </a:prstGeom>
          <a:noFill/>
          <a:ln w="12700">
            <a:solidFill>
              <a:srgbClr val="A78BFA">
                <a:alpha val="6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64808" y="1508760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D3EE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64808" y="1602029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22D3EE"/>
                </a:solidFill>
              </a:rPr>
              <a:t>📶</a:t>
            </a:r>
            <a:endParaRPr lang="en-US" sz="1224" dirty="0"/>
          </a:p>
        </p:txBody>
      </p:sp>
      <p:sp>
        <p:nvSpPr>
          <p:cNvPr id="15" name="Text 13"/>
          <p:cNvSpPr/>
          <p:nvPr/>
        </p:nvSpPr>
        <p:spPr>
          <a:xfrm>
            <a:off x="7287768" y="15087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Public Wi‑Fi traps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287768" y="1911096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Attackers can create “Free Campus Wi‑Fi” clones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7287768" y="2295144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b="1" dirty="0">
                <a:solidFill>
                  <a:srgbClr val="67E8F9"/>
                </a:solidFill>
              </a:rPr>
              <a:t>Defense: Avoid sensitive logins; use mobile data/VPN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7287768" y="2651760"/>
            <a:ext cx="4389120" cy="0"/>
          </a:xfrm>
          <a:prstGeom prst="line">
            <a:avLst/>
          </a:prstGeom>
          <a:noFill/>
          <a:ln w="127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68680" y="3355848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59E0B">
                <a:alpha val="8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68680" y="3449117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F59E0B"/>
                </a:solidFill>
              </a:rPr>
              <a:t>🎭</a:t>
            </a:r>
            <a:endParaRPr lang="en-US" sz="1224" dirty="0"/>
          </a:p>
        </p:txBody>
      </p:sp>
      <p:sp>
        <p:nvSpPr>
          <p:cNvPr id="21" name="Text 19"/>
          <p:cNvSpPr/>
          <p:nvPr/>
        </p:nvSpPr>
        <p:spPr>
          <a:xfrm>
            <a:off x="1691640" y="33558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Social engineering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1691640" y="3758184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Someone pressures you to share OTP or reset password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1691640" y="414223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b="1" dirty="0">
                <a:solidFill>
                  <a:srgbClr val="67E8F9"/>
                </a:solidFill>
              </a:rPr>
              <a:t>Defense: Verify through a second channel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1691640" y="4498848"/>
            <a:ext cx="4389120" cy="0"/>
          </a:xfrm>
          <a:prstGeom prst="line">
            <a:avLst/>
          </a:prstGeom>
          <a:noFill/>
          <a:ln w="1270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64808" y="3355848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3B82F6">
                <a:alpha val="8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64808" y="3449117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3B82F6"/>
                </a:solidFill>
              </a:rPr>
              <a:t>🌊</a:t>
            </a:r>
            <a:endParaRPr lang="en-US" sz="1224" dirty="0"/>
          </a:p>
        </p:txBody>
      </p:sp>
      <p:sp>
        <p:nvSpPr>
          <p:cNvPr id="27" name="Text 25"/>
          <p:cNvSpPr/>
          <p:nvPr/>
        </p:nvSpPr>
        <p:spPr>
          <a:xfrm>
            <a:off x="7287768" y="33558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DDoS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7287768" y="3758184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A website/app is flooded until unavailable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7287768" y="4142232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b="1" dirty="0">
                <a:solidFill>
                  <a:srgbClr val="67E8F9"/>
                </a:solidFill>
              </a:rPr>
              <a:t>Defense: Business needs monitoring and traffic protection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7287768" y="4498848"/>
            <a:ext cx="4389120" cy="0"/>
          </a:xfrm>
          <a:prstGeom prst="line">
            <a:avLst/>
          </a:prstGeom>
          <a:noFill/>
          <a:ln w="12700">
            <a:solidFill>
              <a:srgbClr val="3B82F6">
                <a:alpha val="65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143000" y="5925312"/>
            <a:ext cx="9966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22D3EE"/>
                </a:solidFill>
              </a:rPr>
              <a:t>Core habit: when something feels rushed, unusual, or too good to be true — pause.</a:t>
            </a:r>
            <a:endParaRPr lang="en-US" sz="1650" dirty="0"/>
          </a:p>
        </p:txBody>
      </p:sp>
      <p:sp>
        <p:nvSpPr>
          <p:cNvPr id="32" name="Text 30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14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TFA / 2FA: Two-Factor Authentication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One password is one lock. 2FA adds a second lock.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0120" y="1572768"/>
            <a:ext cx="4800600" cy="2377440"/>
          </a:xfrm>
          <a:prstGeom prst="roundRect">
            <a:avLst>
              <a:gd name="adj" fmla="val 6923"/>
            </a:avLst>
          </a:prstGeom>
          <a:solidFill>
            <a:srgbClr val="0F263F"/>
          </a:solidFill>
          <a:ln w="12700">
            <a:solidFill>
              <a:srgbClr val="244966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98448" y="186537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</a:rPr>
              <a:t>Factor 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98448" y="223113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Something you know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298448" y="2706624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Password / PIN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89120" y="2057400"/>
            <a:ext cx="731520" cy="731520"/>
          </a:xfrm>
          <a:prstGeom prst="ellipse">
            <a:avLst/>
          </a:prstGeom>
          <a:solidFill>
            <a:srgbClr val="0B1F35">
              <a:alpha val="92000"/>
            </a:srgbClr>
          </a:solidFill>
          <a:ln w="15240">
            <a:solidFill>
              <a:srgbClr val="FACC15">
                <a:alpha val="8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89120" y="2167128"/>
            <a:ext cx="731520" cy="3950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40" dirty="0">
                <a:solidFill>
                  <a:srgbClr val="FACC15"/>
                </a:solidFill>
              </a:rPr>
              <a:t>🔑</a:t>
            </a:r>
            <a:endParaRPr lang="en-US" sz="1440" dirty="0"/>
          </a:p>
        </p:txBody>
      </p:sp>
      <p:sp>
        <p:nvSpPr>
          <p:cNvPr id="13" name="Shape 11"/>
          <p:cNvSpPr/>
          <p:nvPr/>
        </p:nvSpPr>
        <p:spPr>
          <a:xfrm>
            <a:off x="6446520" y="1572768"/>
            <a:ext cx="4800600" cy="2377440"/>
          </a:xfrm>
          <a:prstGeom prst="roundRect">
            <a:avLst>
              <a:gd name="adj" fmla="val 6923"/>
            </a:avLst>
          </a:prstGeom>
          <a:solidFill>
            <a:srgbClr val="0F263F"/>
          </a:solidFill>
          <a:ln w="12700">
            <a:solidFill>
              <a:srgbClr val="244966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784848" y="186537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</a:rPr>
              <a:t>Factor 2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784848" y="223113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Something you have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784848" y="2706624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Phone / Authenticator / Code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10104120" y="2057400"/>
            <a:ext cx="731520" cy="731520"/>
          </a:xfrm>
          <a:prstGeom prst="ellipse">
            <a:avLst/>
          </a:prstGeom>
          <a:solidFill>
            <a:srgbClr val="0B1F35">
              <a:alpha val="92000"/>
            </a:srgbClr>
          </a:solidFill>
          <a:ln w="15240">
            <a:solidFill>
              <a:srgbClr val="22D3EE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104120" y="2167128"/>
            <a:ext cx="731520" cy="3950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40" dirty="0">
                <a:solidFill>
                  <a:srgbClr val="22D3EE"/>
                </a:solidFill>
              </a:rPr>
              <a:t>📱</a:t>
            </a:r>
            <a:endParaRPr lang="en-US" sz="1440" dirty="0"/>
          </a:p>
        </p:txBody>
      </p:sp>
      <p:sp>
        <p:nvSpPr>
          <p:cNvPr id="19" name="Shape 17"/>
          <p:cNvSpPr/>
          <p:nvPr/>
        </p:nvSpPr>
        <p:spPr>
          <a:xfrm>
            <a:off x="5833872" y="2761488"/>
            <a:ext cx="502920" cy="0"/>
          </a:xfrm>
          <a:prstGeom prst="line">
            <a:avLst/>
          </a:prstGeom>
          <a:noFill/>
          <a:ln w="28575">
            <a:solidFill>
              <a:srgbClr val="22D3EE"/>
            </a:solidFill>
            <a:prstDash val="solid"/>
            <a:tailEnd type="triangle"/>
          </a:ln>
        </p:spPr>
      </p:sp>
      <p:sp>
        <p:nvSpPr>
          <p:cNvPr id="20" name="Text 18"/>
          <p:cNvSpPr/>
          <p:nvPr/>
        </p:nvSpPr>
        <p:spPr>
          <a:xfrm>
            <a:off x="1078992" y="5029200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22C55E"/>
                </a:solidFill>
              </a:rPr>
              <a:t>✓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1581912" y="5010912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EAF4FF"/>
                </a:solidFill>
              </a:rPr>
              <a:t>Stolen password alone is not enough</a:t>
            </a:r>
            <a:endParaRPr lang="en-US" sz="1550" dirty="0"/>
          </a:p>
        </p:txBody>
      </p:sp>
      <p:sp>
        <p:nvSpPr>
          <p:cNvPr id="22" name="Text 20"/>
          <p:cNvSpPr/>
          <p:nvPr/>
        </p:nvSpPr>
        <p:spPr>
          <a:xfrm>
            <a:off x="1078992" y="5522976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22C55E"/>
                </a:solidFill>
              </a:rPr>
              <a:t>✓</a:t>
            </a:r>
            <a:endParaRPr lang="en-US" sz="1550" dirty="0"/>
          </a:p>
        </p:txBody>
      </p:sp>
      <p:sp>
        <p:nvSpPr>
          <p:cNvPr id="23" name="Text 21"/>
          <p:cNvSpPr/>
          <p:nvPr/>
        </p:nvSpPr>
        <p:spPr>
          <a:xfrm>
            <a:off x="1581912" y="5504688"/>
            <a:ext cx="4480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EAF4FF"/>
                </a:solidFill>
              </a:rPr>
              <a:t>Alerts you about suspicious login attempts</a:t>
            </a:r>
            <a:endParaRPr lang="en-US" sz="1550" dirty="0"/>
          </a:p>
        </p:txBody>
      </p:sp>
      <p:sp>
        <p:nvSpPr>
          <p:cNvPr id="24" name="Text 22"/>
          <p:cNvSpPr/>
          <p:nvPr/>
        </p:nvSpPr>
        <p:spPr>
          <a:xfrm>
            <a:off x="6172200" y="5029200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22C55E"/>
                </a:solidFill>
              </a:rPr>
              <a:t>✓</a:t>
            </a:r>
            <a:endParaRPr lang="en-US" sz="1550" dirty="0"/>
          </a:p>
        </p:txBody>
      </p:sp>
      <p:sp>
        <p:nvSpPr>
          <p:cNvPr id="25" name="Text 23"/>
          <p:cNvSpPr/>
          <p:nvPr/>
        </p:nvSpPr>
        <p:spPr>
          <a:xfrm>
            <a:off x="6675120" y="5010912"/>
            <a:ext cx="4846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EAF4FF"/>
                </a:solidFill>
              </a:rPr>
              <a:t>Works best with an authenticator app or strong PIN</a:t>
            </a:r>
            <a:endParaRPr lang="en-US" sz="1550" dirty="0"/>
          </a:p>
        </p:txBody>
      </p:sp>
      <p:sp>
        <p:nvSpPr>
          <p:cNvPr id="26" name="Text 24"/>
          <p:cNvSpPr/>
          <p:nvPr/>
        </p:nvSpPr>
        <p:spPr>
          <a:xfrm>
            <a:off x="6172200" y="5522976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22C55E"/>
                </a:solidFill>
              </a:rPr>
              <a:t>✓</a:t>
            </a:r>
            <a:endParaRPr lang="en-US" sz="1550" dirty="0"/>
          </a:p>
        </p:txBody>
      </p:sp>
      <p:sp>
        <p:nvSpPr>
          <p:cNvPr id="27" name="Text 25"/>
          <p:cNvSpPr/>
          <p:nvPr/>
        </p:nvSpPr>
        <p:spPr>
          <a:xfrm>
            <a:off x="6675120" y="5504688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EAF4FF"/>
                </a:solidFill>
              </a:rPr>
              <a:t>Still requires common sense: do not share codes</a:t>
            </a:r>
            <a:endParaRPr lang="en-US" sz="1550" dirty="0"/>
          </a:p>
        </p:txBody>
      </p:sp>
      <p:sp>
        <p:nvSpPr>
          <p:cNvPr id="28" name="Text 26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15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Enable 2FA on WhatsApp &amp; Instagram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A practical mitigation strategy students can apply today.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1234440"/>
            <a:ext cx="3154680" cy="4736592"/>
          </a:xfrm>
          <a:prstGeom prst="roundRect">
            <a:avLst>
              <a:gd name="adj" fmla="val 8116"/>
            </a:avLst>
          </a:prstGeom>
          <a:solidFill>
            <a:srgbClr val="0C1E32"/>
          </a:solidFill>
          <a:ln w="15240">
            <a:solidFill>
              <a:srgbClr val="22C55E">
                <a:alpha val="9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61288" y="1581912"/>
            <a:ext cx="2569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WhatsApp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79576" y="1993392"/>
            <a:ext cx="2532888" cy="0"/>
          </a:xfrm>
          <a:prstGeom prst="line">
            <a:avLst/>
          </a:prstGeom>
          <a:noFill/>
          <a:ln w="17780">
            <a:solidFill>
              <a:srgbClr val="22C55E">
                <a:alpha val="9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79576" y="2221992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325880" y="2340864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Settings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179576" y="2743200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2862072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Account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179576" y="3264408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325880" y="3383280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Two-step verification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1179576" y="3785616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25880" y="3904488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Turn on / Set up PIN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179576" y="4306824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4425696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Create 6-digit PIN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1179576" y="4828032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22C55E"/>
          </a:solidFill>
          <a:ln w="10160">
            <a:solidFill>
              <a:srgbClr val="22C55E">
                <a:alpha val="7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325880" y="4946904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Add recovery email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526280" y="1234440"/>
            <a:ext cx="3154680" cy="4736592"/>
          </a:xfrm>
          <a:prstGeom prst="roundRect">
            <a:avLst>
              <a:gd name="adj" fmla="val 8116"/>
            </a:avLst>
          </a:prstGeom>
          <a:solidFill>
            <a:srgbClr val="0C1E32"/>
          </a:solidFill>
          <a:ln w="15240">
            <a:solidFill>
              <a:srgbClr val="A78BFA">
                <a:alpha val="90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18888" y="1581912"/>
            <a:ext cx="2569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Instagram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837176" y="1993392"/>
            <a:ext cx="2532888" cy="0"/>
          </a:xfrm>
          <a:prstGeom prst="line">
            <a:avLst/>
          </a:prstGeom>
          <a:noFill/>
          <a:ln w="17780">
            <a:solidFill>
              <a:srgbClr val="A78BFA">
                <a:alpha val="9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37176" y="2221992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83480" y="2340864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Profile menu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837176" y="2743200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83480" y="2862072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Accounts Center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837176" y="3264408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83480" y="3383280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Password and security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837176" y="3785616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83480" y="3904488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Two-factor authentication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837176" y="4306824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102A44"/>
          </a:solidFill>
          <a:ln w="10160">
            <a:solidFill>
              <a:srgbClr val="244966">
                <a:alpha val="7500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83480" y="4425696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Choose account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37176" y="4828032"/>
            <a:ext cx="2532888" cy="402336"/>
          </a:xfrm>
          <a:prstGeom prst="roundRect">
            <a:avLst>
              <a:gd name="adj" fmla="val 18182"/>
            </a:avLst>
          </a:prstGeom>
          <a:solidFill>
            <a:srgbClr val="A78BFA"/>
          </a:solidFill>
          <a:ln w="10160">
            <a:solidFill>
              <a:srgbClr val="A78BFA">
                <a:alpha val="7500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83480" y="4946904"/>
            <a:ext cx="22402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Authenticator app / SMS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8229600" y="1508760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2D3EE"/>
                </a:solidFill>
              </a:rPr>
              <a:t>Pros of 2FA</a:t>
            </a:r>
            <a:endParaRPr lang="en-US" sz="2000" dirty="0"/>
          </a:p>
        </p:txBody>
      </p:sp>
      <p:sp>
        <p:nvSpPr>
          <p:cNvPr id="38" name="Text 36"/>
          <p:cNvSpPr/>
          <p:nvPr/>
        </p:nvSpPr>
        <p:spPr>
          <a:xfrm>
            <a:off x="8229600" y="2048256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30" b="1" dirty="0">
                <a:solidFill>
                  <a:srgbClr val="22C55E"/>
                </a:solidFill>
              </a:rPr>
              <a:t>✓</a:t>
            </a:r>
            <a:endParaRPr lang="en-US" sz="1530" dirty="0"/>
          </a:p>
        </p:txBody>
      </p:sp>
      <p:sp>
        <p:nvSpPr>
          <p:cNvPr id="39" name="Text 37"/>
          <p:cNvSpPr/>
          <p:nvPr/>
        </p:nvSpPr>
        <p:spPr>
          <a:xfrm>
            <a:off x="8732520" y="202996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30" b="1" dirty="0">
                <a:solidFill>
                  <a:srgbClr val="EAF4FF"/>
                </a:solidFill>
              </a:rPr>
              <a:t>Protects account if password leaks</a:t>
            </a:r>
            <a:endParaRPr lang="en-US" sz="1530" dirty="0"/>
          </a:p>
        </p:txBody>
      </p:sp>
      <p:sp>
        <p:nvSpPr>
          <p:cNvPr id="40" name="Text 38"/>
          <p:cNvSpPr/>
          <p:nvPr/>
        </p:nvSpPr>
        <p:spPr>
          <a:xfrm>
            <a:off x="8229600" y="2651760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30" b="1" dirty="0">
                <a:solidFill>
                  <a:srgbClr val="22C55E"/>
                </a:solidFill>
              </a:rPr>
              <a:t>✓</a:t>
            </a:r>
            <a:endParaRPr lang="en-US" sz="1530" dirty="0"/>
          </a:p>
        </p:txBody>
      </p:sp>
      <p:sp>
        <p:nvSpPr>
          <p:cNvPr id="41" name="Text 39"/>
          <p:cNvSpPr/>
          <p:nvPr/>
        </p:nvSpPr>
        <p:spPr>
          <a:xfrm>
            <a:off x="8732520" y="263347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30" b="1" dirty="0">
                <a:solidFill>
                  <a:srgbClr val="EAF4FF"/>
                </a:solidFill>
              </a:rPr>
              <a:t>Blocks many account takeovers</a:t>
            </a:r>
            <a:endParaRPr lang="en-US" sz="1530" dirty="0"/>
          </a:p>
        </p:txBody>
      </p:sp>
      <p:sp>
        <p:nvSpPr>
          <p:cNvPr id="42" name="Text 40"/>
          <p:cNvSpPr/>
          <p:nvPr/>
        </p:nvSpPr>
        <p:spPr>
          <a:xfrm>
            <a:off x="8229600" y="3255264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30" b="1" dirty="0">
                <a:solidFill>
                  <a:srgbClr val="22C55E"/>
                </a:solidFill>
              </a:rPr>
              <a:t>✓</a:t>
            </a:r>
            <a:endParaRPr lang="en-US" sz="1530" dirty="0"/>
          </a:p>
        </p:txBody>
      </p:sp>
      <p:sp>
        <p:nvSpPr>
          <p:cNvPr id="43" name="Text 41"/>
          <p:cNvSpPr/>
          <p:nvPr/>
        </p:nvSpPr>
        <p:spPr>
          <a:xfrm>
            <a:off x="8732520" y="323697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30" b="1" dirty="0">
                <a:solidFill>
                  <a:srgbClr val="EAF4FF"/>
                </a:solidFill>
              </a:rPr>
              <a:t>Warns you about strange logins</a:t>
            </a:r>
            <a:endParaRPr lang="en-US" sz="1530" dirty="0"/>
          </a:p>
        </p:txBody>
      </p:sp>
      <p:sp>
        <p:nvSpPr>
          <p:cNvPr id="44" name="Text 42"/>
          <p:cNvSpPr/>
          <p:nvPr/>
        </p:nvSpPr>
        <p:spPr>
          <a:xfrm>
            <a:off x="8229600" y="3858768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30" b="1" dirty="0">
                <a:solidFill>
                  <a:srgbClr val="22C55E"/>
                </a:solidFill>
              </a:rPr>
              <a:t>✓</a:t>
            </a:r>
            <a:endParaRPr lang="en-US" sz="1530" dirty="0"/>
          </a:p>
        </p:txBody>
      </p:sp>
      <p:sp>
        <p:nvSpPr>
          <p:cNvPr id="45" name="Text 43"/>
          <p:cNvSpPr/>
          <p:nvPr/>
        </p:nvSpPr>
        <p:spPr>
          <a:xfrm>
            <a:off x="8732520" y="384048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30" b="1" dirty="0">
                <a:solidFill>
                  <a:srgbClr val="EAF4FF"/>
                </a:solidFill>
              </a:rPr>
              <a:t>Use backup codes and never share OTP</a:t>
            </a:r>
            <a:endParaRPr lang="en-US" sz="1530" dirty="0"/>
          </a:p>
        </p:txBody>
      </p:sp>
      <p:sp>
        <p:nvSpPr>
          <p:cNvPr id="46" name="Shape 44"/>
          <p:cNvSpPr/>
          <p:nvPr/>
        </p:nvSpPr>
        <p:spPr>
          <a:xfrm>
            <a:off x="8229600" y="4892040"/>
            <a:ext cx="3063240" cy="566928"/>
          </a:xfrm>
          <a:prstGeom prst="roundRect">
            <a:avLst>
              <a:gd name="adj" fmla="val 22581"/>
            </a:avLst>
          </a:prstGeom>
          <a:solidFill>
            <a:srgbClr val="12324E"/>
          </a:solidFill>
          <a:ln w="12700">
            <a:solidFill>
              <a:srgbClr val="22D3EE">
                <a:alpha val="70000"/>
              </a:srgbClr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430768" y="5038344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67E8F9"/>
                </a:solidFill>
              </a:rPr>
              <a:t>2FA = account bouncer.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b="1" dirty="0">
                <a:solidFill>
                  <a:srgbClr val="67E8F9"/>
                </a:solidFill>
              </a:rPr>
              <a:t>No code, no entry.</a:t>
            </a:r>
            <a:endParaRPr lang="en-US" sz="1250" dirty="0"/>
          </a:p>
        </p:txBody>
      </p:sp>
      <p:sp>
        <p:nvSpPr>
          <p:cNvPr id="48" name="Text 46"/>
          <p:cNvSpPr/>
          <p:nvPr/>
        </p:nvSpPr>
        <p:spPr>
          <a:xfrm>
            <a:off x="658368" y="6263640"/>
            <a:ext cx="10789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58718C"/>
                </a:solidFill>
              </a:rPr>
              <a:t>Sources: WhatsApp Help Center and Instagram Help Center 2FA instructions.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16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Real-life student scenario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A normal day… until a fake message appears before exams.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1536192"/>
            <a:ext cx="3310128" cy="3154680"/>
          </a:xfrm>
          <a:prstGeom prst="roundRect">
            <a:avLst>
              <a:gd name="adj" fmla="val 5217"/>
            </a:avLst>
          </a:prstGeom>
          <a:solidFill>
            <a:srgbClr val="0B1F35">
              <a:alpha val="94000"/>
            </a:srgbClr>
          </a:solidFill>
          <a:ln w="15240">
            <a:solidFill>
              <a:srgbClr val="F43F5E">
                <a:alpha val="8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176272" y="1874520"/>
            <a:ext cx="694944" cy="694944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43F5E">
                <a:alpha val="8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76272" y="1978762"/>
            <a:ext cx="694944" cy="37527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68" dirty="0">
                <a:solidFill>
                  <a:srgbClr val="F43F5E"/>
                </a:solidFill>
              </a:rPr>
              <a:t>😰</a:t>
            </a:r>
            <a:endParaRPr lang="en-US" sz="1368" dirty="0"/>
          </a:p>
        </p:txBody>
      </p:sp>
      <p:sp>
        <p:nvSpPr>
          <p:cNvPr id="10" name="Text 8"/>
          <p:cNvSpPr/>
          <p:nvPr/>
        </p:nvSpPr>
        <p:spPr>
          <a:xfrm>
            <a:off x="1161288" y="2761488"/>
            <a:ext cx="27249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The trap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197864" y="3182112"/>
            <a:ext cx="2651760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530" dirty="0">
                <a:solidFill>
                  <a:srgbClr val="EAF4FF"/>
                </a:solidFill>
              </a:rPr>
              <a:t>“Your exam portal password expired. Login now.”</a:t>
            </a:r>
            <a:endParaRPr lang="en-US" sz="1530" dirty="0"/>
          </a:p>
        </p:txBody>
      </p:sp>
      <p:sp>
        <p:nvSpPr>
          <p:cNvPr id="12" name="Shape 10"/>
          <p:cNvSpPr/>
          <p:nvPr/>
        </p:nvSpPr>
        <p:spPr>
          <a:xfrm>
            <a:off x="1051560" y="1737360"/>
            <a:ext cx="384048" cy="384048"/>
          </a:xfrm>
          <a:prstGeom prst="ellipse">
            <a:avLst/>
          </a:prstGeom>
          <a:solidFill>
            <a:srgbClr val="F43F5E"/>
          </a:solidFill>
          <a:ln w="12700">
            <a:solidFill>
              <a:srgbClr val="F43F5E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51560" y="1837944"/>
            <a:ext cx="3840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1423"/>
                </a:solidFill>
              </a:rPr>
              <a:t>1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279392" y="2999232"/>
            <a:ext cx="274320" cy="0"/>
          </a:xfrm>
          <a:prstGeom prst="line">
            <a:avLst/>
          </a:prstGeom>
          <a:noFill/>
          <a:ln w="28575">
            <a:solidFill>
              <a:srgbClr val="244966"/>
            </a:solidFill>
            <a:prstDash val="solid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4636008" y="1536192"/>
            <a:ext cx="3310128" cy="3154680"/>
          </a:xfrm>
          <a:prstGeom prst="roundRect">
            <a:avLst>
              <a:gd name="adj" fmla="val 5217"/>
            </a:avLst>
          </a:prstGeom>
          <a:solidFill>
            <a:srgbClr val="0B1F35">
              <a:alpha val="94000"/>
            </a:srgbClr>
          </a:solidFill>
          <a:ln w="15240">
            <a:solidFill>
              <a:srgbClr val="22D3EE">
                <a:alpha val="8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943600" y="1874520"/>
            <a:ext cx="694944" cy="694944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D3EE">
                <a:alpha val="8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0" y="1978762"/>
            <a:ext cx="694944" cy="37527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68" dirty="0">
                <a:solidFill>
                  <a:srgbClr val="22D3EE"/>
                </a:solidFill>
              </a:rPr>
              <a:t>🤔</a:t>
            </a:r>
            <a:endParaRPr lang="en-US" sz="1368" dirty="0"/>
          </a:p>
        </p:txBody>
      </p:sp>
      <p:sp>
        <p:nvSpPr>
          <p:cNvPr id="18" name="Text 16"/>
          <p:cNvSpPr/>
          <p:nvPr/>
        </p:nvSpPr>
        <p:spPr>
          <a:xfrm>
            <a:off x="4928616" y="2761488"/>
            <a:ext cx="27249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The smart move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965192" y="3182112"/>
            <a:ext cx="2651760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530" dirty="0">
                <a:solidFill>
                  <a:srgbClr val="EAF4FF"/>
                </a:solidFill>
              </a:rPr>
              <a:t>Pause. Check sender. Open portal manually.</a:t>
            </a:r>
            <a:endParaRPr lang="en-US" sz="1530" dirty="0"/>
          </a:p>
        </p:txBody>
      </p:sp>
      <p:sp>
        <p:nvSpPr>
          <p:cNvPr id="20" name="Shape 18"/>
          <p:cNvSpPr/>
          <p:nvPr/>
        </p:nvSpPr>
        <p:spPr>
          <a:xfrm>
            <a:off x="4818888" y="1737360"/>
            <a:ext cx="384048" cy="384048"/>
          </a:xfrm>
          <a:prstGeom prst="ellipse">
            <a:avLst/>
          </a:prstGeom>
          <a:solidFill>
            <a:srgbClr val="22D3EE"/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18888" y="1837944"/>
            <a:ext cx="3840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1423"/>
                </a:solidFill>
              </a:rPr>
              <a:t>2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8046720" y="2999232"/>
            <a:ext cx="274320" cy="0"/>
          </a:xfrm>
          <a:prstGeom prst="line">
            <a:avLst/>
          </a:prstGeom>
          <a:noFill/>
          <a:ln w="28575">
            <a:solidFill>
              <a:srgbClr val="244966"/>
            </a:solidFill>
            <a:prstDash val="solid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8403336" y="1536192"/>
            <a:ext cx="3310128" cy="3154680"/>
          </a:xfrm>
          <a:prstGeom prst="roundRect">
            <a:avLst>
              <a:gd name="adj" fmla="val 5217"/>
            </a:avLst>
          </a:prstGeom>
          <a:solidFill>
            <a:srgbClr val="0B1F35">
              <a:alpha val="94000"/>
            </a:srgbClr>
          </a:solidFill>
          <a:ln w="15240">
            <a:solidFill>
              <a:srgbClr val="22C55E">
                <a:alpha val="8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710928" y="1874520"/>
            <a:ext cx="694944" cy="694944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C55E">
                <a:alpha val="8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710928" y="1978762"/>
            <a:ext cx="694944" cy="37527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68" dirty="0">
                <a:solidFill>
                  <a:srgbClr val="22C55E"/>
                </a:solidFill>
              </a:rPr>
              <a:t>✅</a:t>
            </a:r>
            <a:endParaRPr lang="en-US" sz="1368" dirty="0"/>
          </a:p>
        </p:txBody>
      </p:sp>
      <p:sp>
        <p:nvSpPr>
          <p:cNvPr id="26" name="Text 24"/>
          <p:cNvSpPr/>
          <p:nvPr/>
        </p:nvSpPr>
        <p:spPr>
          <a:xfrm>
            <a:off x="8695944" y="2761488"/>
            <a:ext cx="27249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The action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8732520" y="3182112"/>
            <a:ext cx="2651760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530" dirty="0">
                <a:solidFill>
                  <a:srgbClr val="EAF4FF"/>
                </a:solidFill>
              </a:rPr>
              <a:t>Report to IT/faculty and warn classmates.</a:t>
            </a:r>
            <a:endParaRPr lang="en-US" sz="1530" dirty="0"/>
          </a:p>
        </p:txBody>
      </p:sp>
      <p:sp>
        <p:nvSpPr>
          <p:cNvPr id="28" name="Shape 26"/>
          <p:cNvSpPr/>
          <p:nvPr/>
        </p:nvSpPr>
        <p:spPr>
          <a:xfrm>
            <a:off x="8586216" y="1737360"/>
            <a:ext cx="384048" cy="384048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586216" y="1837944"/>
            <a:ext cx="384048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1423"/>
                </a:solidFill>
              </a:rPr>
              <a:t>3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1188720" y="5230368"/>
            <a:ext cx="9802368" cy="621792"/>
          </a:xfrm>
          <a:prstGeom prst="roundRect">
            <a:avLst>
              <a:gd name="adj" fmla="val 26471"/>
            </a:avLst>
          </a:prstGeom>
          <a:solidFill>
            <a:srgbClr val="0F263F"/>
          </a:solidFill>
          <a:ln w="12700">
            <a:solidFill>
              <a:srgbClr val="244966">
                <a:alpha val="80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417320" y="5449824"/>
            <a:ext cx="9326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67E8F9"/>
                </a:solidFill>
              </a:rPr>
              <a:t>Class rule: deadline panic is the attacker’s favorite weapon.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17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Quick class check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Ask the room before revealing the safest option.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463040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</a:rPr>
              <a:t>Scenario: You receive this WhatsApp message: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914400" y="1965960"/>
            <a:ext cx="4846320" cy="1234440"/>
          </a:xfrm>
          <a:prstGeom prst="roundRect">
            <a:avLst>
              <a:gd name="adj" fmla="val 11852"/>
            </a:avLst>
          </a:prstGeom>
          <a:solidFill>
            <a:srgbClr val="0B2B24"/>
          </a:solidFill>
          <a:ln w="13970">
            <a:solidFill>
              <a:srgbClr val="22C55E">
                <a:alpha val="8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70432" y="2304288"/>
            <a:ext cx="4343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EAF4FF"/>
                </a:solidFill>
              </a:rPr>
              <a:t>“Urgent! Your scholarship form is rejected.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EAF4FF"/>
                </a:solidFill>
              </a:rPr>
              <a:t>Login here now: bit.ly/uni-help-portal”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400800" y="1463040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2D3EE"/>
                </a:solidFill>
              </a:rPr>
              <a:t>What should you do first?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46520" y="1965960"/>
            <a:ext cx="32004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43F5E"/>
                </a:solidFill>
              </a:rPr>
              <a:t>A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903720" y="1965960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Click quickly before deadline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446520" y="2368296"/>
            <a:ext cx="457200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46520" y="2679192"/>
            <a:ext cx="32004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59E0B"/>
                </a:solidFill>
              </a:rPr>
              <a:t>B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903720" y="2679192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Forward to whole class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6446520" y="3081528"/>
            <a:ext cx="457200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46520" y="3392424"/>
            <a:ext cx="32004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2C55E"/>
                </a:solidFill>
              </a:rPr>
              <a:t>C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903720" y="3392424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Open official portal manually</a:t>
            </a:r>
            <a:endParaRPr lang="en-US" sz="1700" dirty="0"/>
          </a:p>
        </p:txBody>
      </p:sp>
      <p:sp>
        <p:nvSpPr>
          <p:cNvPr id="19" name="Shape 17"/>
          <p:cNvSpPr/>
          <p:nvPr/>
        </p:nvSpPr>
        <p:spPr>
          <a:xfrm>
            <a:off x="6446520" y="3794760"/>
            <a:ext cx="457200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46520" y="4105656"/>
            <a:ext cx="32004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43F5E"/>
                </a:solidFill>
              </a:rPr>
              <a:t>D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903720" y="4105656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Reply with your password</a:t>
            </a:r>
            <a:endParaRPr lang="en-US" sz="1700" dirty="0"/>
          </a:p>
        </p:txBody>
      </p:sp>
      <p:sp>
        <p:nvSpPr>
          <p:cNvPr id="22" name="Shape 20"/>
          <p:cNvSpPr/>
          <p:nvPr/>
        </p:nvSpPr>
        <p:spPr>
          <a:xfrm>
            <a:off x="6446520" y="4507992"/>
            <a:ext cx="4572000" cy="0"/>
          </a:xfrm>
          <a:prstGeom prst="line">
            <a:avLst/>
          </a:prstGeom>
          <a:noFill/>
          <a:ln w="12700">
            <a:solidFill>
              <a:srgbClr val="244966">
                <a:alpha val="65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97280" y="4983480"/>
            <a:ext cx="10012680" cy="658368"/>
          </a:xfrm>
          <a:prstGeom prst="roundRect">
            <a:avLst>
              <a:gd name="adj" fmla="val 25000"/>
            </a:avLst>
          </a:prstGeom>
          <a:solidFill>
            <a:srgbClr val="12324E"/>
          </a:solidFill>
          <a:ln w="12700">
            <a:solidFill>
              <a:srgbClr val="22D3EE">
                <a:alpha val="7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25880" y="5212080"/>
            <a:ext cx="9509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67E8F9"/>
                </a:solidFill>
              </a:rPr>
              <a:t>Correct: C. Open the official website/app manually and verify from a trusted source.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18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Five simple rules students can actually use today.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1399032"/>
            <a:ext cx="384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2D3EE"/>
                </a:solidFill>
              </a:rPr>
              <a:t>1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572768" y="1563624"/>
            <a:ext cx="685800" cy="0"/>
          </a:xfrm>
          <a:prstGeom prst="line">
            <a:avLst/>
          </a:prstGeom>
          <a:noFill/>
          <a:ln w="127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14600" y="1417320"/>
            <a:ext cx="7589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</a:rPr>
              <a:t>Pause before clicking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960120" y="2084832"/>
            <a:ext cx="384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B82F6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1572768" y="2249424"/>
            <a:ext cx="685800" cy="0"/>
          </a:xfrm>
          <a:prstGeom prst="line">
            <a:avLst/>
          </a:prstGeom>
          <a:noFill/>
          <a:ln w="12700">
            <a:solidFill>
              <a:srgbClr val="3B82F6">
                <a:alpha val="6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14600" y="2103120"/>
            <a:ext cx="7589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</a:rPr>
              <a:t>Verify sender, link and portal</a:t>
            </a:r>
            <a:endParaRPr lang="en-US" sz="2300" dirty="0"/>
          </a:p>
        </p:txBody>
      </p:sp>
      <p:sp>
        <p:nvSpPr>
          <p:cNvPr id="13" name="Text 11"/>
          <p:cNvSpPr/>
          <p:nvPr/>
        </p:nvSpPr>
        <p:spPr>
          <a:xfrm>
            <a:off x="960120" y="2770632"/>
            <a:ext cx="384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A78BFA"/>
                </a:solidFill>
              </a:rPr>
              <a:t>3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1572768" y="2935224"/>
            <a:ext cx="685800" cy="0"/>
          </a:xfrm>
          <a:prstGeom prst="line">
            <a:avLst/>
          </a:prstGeom>
          <a:noFill/>
          <a:ln w="12700">
            <a:solidFill>
              <a:srgbClr val="A78BFA">
                <a:alpha val="6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14600" y="2788920"/>
            <a:ext cx="7589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</a:rPr>
              <a:t>Use unique passwords</a:t>
            </a:r>
            <a:endParaRPr lang="en-US" sz="2300" dirty="0"/>
          </a:p>
        </p:txBody>
      </p:sp>
      <p:sp>
        <p:nvSpPr>
          <p:cNvPr id="16" name="Text 14"/>
          <p:cNvSpPr/>
          <p:nvPr/>
        </p:nvSpPr>
        <p:spPr>
          <a:xfrm>
            <a:off x="960120" y="3456432"/>
            <a:ext cx="384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2C55E"/>
                </a:solidFill>
              </a:rPr>
              <a:t>4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1572768" y="3621024"/>
            <a:ext cx="685800" cy="0"/>
          </a:xfrm>
          <a:prstGeom prst="line">
            <a:avLst/>
          </a:prstGeom>
          <a:noFill/>
          <a:ln w="12700">
            <a:solidFill>
              <a:srgbClr val="22C55E">
                <a:alpha val="6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14600" y="3474720"/>
            <a:ext cx="7589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</a:rPr>
              <a:t>Turn on 2FA / TFA</a:t>
            </a:r>
            <a:endParaRPr lang="en-US" sz="2300" dirty="0"/>
          </a:p>
        </p:txBody>
      </p:sp>
      <p:sp>
        <p:nvSpPr>
          <p:cNvPr id="19" name="Text 17"/>
          <p:cNvSpPr/>
          <p:nvPr/>
        </p:nvSpPr>
        <p:spPr>
          <a:xfrm>
            <a:off x="960120" y="4142232"/>
            <a:ext cx="3840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9E0B"/>
                </a:solidFill>
              </a:rPr>
              <a:t>5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1572768" y="4306824"/>
            <a:ext cx="685800" cy="0"/>
          </a:xfrm>
          <a:prstGeom prst="line">
            <a:avLst/>
          </a:prstGeom>
          <a:noFill/>
          <a:ln w="1270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514600" y="4160520"/>
            <a:ext cx="7589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</a:rPr>
              <a:t>Report suspicious messages</a:t>
            </a:r>
            <a:endParaRPr lang="en-US" sz="2300" dirty="0"/>
          </a:p>
        </p:txBody>
      </p:sp>
      <p:sp>
        <p:nvSpPr>
          <p:cNvPr id="22" name="Shape 20"/>
          <p:cNvSpPr/>
          <p:nvPr/>
        </p:nvSpPr>
        <p:spPr>
          <a:xfrm>
            <a:off x="960120" y="5349240"/>
            <a:ext cx="10058400" cy="658368"/>
          </a:xfrm>
          <a:prstGeom prst="roundRect">
            <a:avLst>
              <a:gd name="adj" fmla="val 25000"/>
            </a:avLst>
          </a:prstGeom>
          <a:solidFill>
            <a:srgbClr val="12324E"/>
          </a:solidFill>
          <a:ln w="12700">
            <a:solidFill>
              <a:srgbClr val="22D3EE">
                <a:alpha val="7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243584" y="5577840"/>
            <a:ext cx="9509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67E8F9"/>
                </a:solidFill>
              </a:rPr>
              <a:t>Cyber awareness is a business skill, not just a technical skill.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3931920" y="6163056"/>
            <a:ext cx="4297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Questions?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19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Speaker snapshot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A quick intro, then we go straight into practical examples.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pic>
        <p:nvPicPr>
          <p:cNvPr id="7" name="Image 0" descr="/mnt/data/blackhat_mea_2024_cropp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824" y="1572768"/>
            <a:ext cx="2258568" cy="6858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86384" y="2414016"/>
            <a:ext cx="2404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FFFFF"/>
                </a:solidFill>
              </a:rPr>
              <a:t>Black Hat MEA 2024</a:t>
            </a:r>
            <a:endParaRPr lang="en-US" sz="1580" dirty="0"/>
          </a:p>
        </p:txBody>
      </p:sp>
      <p:sp>
        <p:nvSpPr>
          <p:cNvPr id="9" name="Shape 6"/>
          <p:cNvSpPr/>
          <p:nvPr/>
        </p:nvSpPr>
        <p:spPr>
          <a:xfrm>
            <a:off x="786384" y="2779776"/>
            <a:ext cx="2350008" cy="0"/>
          </a:xfrm>
          <a:prstGeom prst="line">
            <a:avLst/>
          </a:prstGeom>
          <a:noFill/>
          <a:ln w="25400">
            <a:solidFill>
              <a:srgbClr val="22D3EE">
                <a:alpha val="90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86384" y="2999232"/>
            <a:ext cx="2350008" cy="2852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440" dirty="0">
                <a:solidFill>
                  <a:srgbClr val="EAF4FF"/>
                </a:solidFill>
              </a:rPr>
              <a:t>CTF finalist at Riyadh, KSA in the Black Hat MEA 2024 cybersecurity competition.</a:t>
            </a:r>
            <a:endParaRPr lang="en-US" sz="1440" dirty="0"/>
          </a:p>
        </p:txBody>
      </p:sp>
      <p:sp>
        <p:nvSpPr>
          <p:cNvPr id="11" name="Shape 8"/>
          <p:cNvSpPr/>
          <p:nvPr/>
        </p:nvSpPr>
        <p:spPr>
          <a:xfrm>
            <a:off x="3511296" y="1591056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ACC15">
                <a:alpha val="85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511296" y="1670609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FACC15"/>
                </a:solidFill>
              </a:rPr>
              <a:t>🏆</a:t>
            </a:r>
            <a:endParaRPr lang="en-US" sz="1044" dirty="0"/>
          </a:p>
        </p:txBody>
      </p:sp>
      <p:sp>
        <p:nvSpPr>
          <p:cNvPr id="13" name="Text 10"/>
          <p:cNvSpPr/>
          <p:nvPr/>
        </p:nvSpPr>
        <p:spPr>
          <a:xfrm>
            <a:off x="3511296" y="2414016"/>
            <a:ext cx="2404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FFFFF"/>
                </a:solidFill>
              </a:rPr>
              <a:t>Competition Rank</a:t>
            </a:r>
            <a:endParaRPr lang="en-US" sz="1580" dirty="0"/>
          </a:p>
        </p:txBody>
      </p:sp>
      <p:sp>
        <p:nvSpPr>
          <p:cNvPr id="14" name="Shape 11"/>
          <p:cNvSpPr/>
          <p:nvPr/>
        </p:nvSpPr>
        <p:spPr>
          <a:xfrm>
            <a:off x="3511296" y="2779776"/>
            <a:ext cx="2350008" cy="0"/>
          </a:xfrm>
          <a:prstGeom prst="line">
            <a:avLst/>
          </a:prstGeom>
          <a:noFill/>
          <a:ln w="25400">
            <a:solidFill>
              <a:srgbClr val="FACC15">
                <a:alpha val="90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511296" y="2999232"/>
            <a:ext cx="2350008" cy="2852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440" dirty="0">
                <a:solidFill>
                  <a:srgbClr val="EAF4FF"/>
                </a:solidFill>
              </a:rPr>
              <a:t>Top 10 in Pakistan and Top 50 globally out of 250 Middle East &amp; Asia teams.</a:t>
            </a:r>
            <a:endParaRPr lang="en-US" sz="1440" dirty="0"/>
          </a:p>
        </p:txBody>
      </p:sp>
      <p:sp>
        <p:nvSpPr>
          <p:cNvPr id="16" name="Shape 13"/>
          <p:cNvSpPr/>
          <p:nvPr/>
        </p:nvSpPr>
        <p:spPr>
          <a:xfrm>
            <a:off x="6236208" y="1591056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A78BFA">
                <a:alpha val="85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236208" y="1670609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A78BFA"/>
                </a:solidFill>
              </a:rPr>
              <a:t>🚀</a:t>
            </a:r>
            <a:endParaRPr lang="en-US" sz="1044" dirty="0"/>
          </a:p>
        </p:txBody>
      </p:sp>
      <p:sp>
        <p:nvSpPr>
          <p:cNvPr id="18" name="Text 15"/>
          <p:cNvSpPr/>
          <p:nvPr/>
        </p:nvSpPr>
        <p:spPr>
          <a:xfrm>
            <a:off x="6236208" y="2414016"/>
            <a:ext cx="2404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FFFFF"/>
                </a:solidFill>
              </a:rPr>
              <a:t>Boozifyer</a:t>
            </a:r>
            <a:endParaRPr lang="en-US" sz="1580" dirty="0"/>
          </a:p>
        </p:txBody>
      </p:sp>
      <p:sp>
        <p:nvSpPr>
          <p:cNvPr id="19" name="Shape 16"/>
          <p:cNvSpPr/>
          <p:nvPr/>
        </p:nvSpPr>
        <p:spPr>
          <a:xfrm>
            <a:off x="6236208" y="2779776"/>
            <a:ext cx="2350008" cy="0"/>
          </a:xfrm>
          <a:prstGeom prst="line">
            <a:avLst/>
          </a:prstGeom>
          <a:noFill/>
          <a:ln w="25400">
            <a:solidFill>
              <a:srgbClr val="A78BFA">
                <a:alpha val="90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236208" y="2999232"/>
            <a:ext cx="2350008" cy="2852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440" dirty="0">
                <a:solidFill>
                  <a:srgbClr val="EAF4FF"/>
                </a:solidFill>
              </a:rPr>
              <a:t>Founder of Boozifyer, a startup providing cybersecurity services.</a:t>
            </a:r>
            <a:endParaRPr lang="en-US" sz="1440" dirty="0"/>
          </a:p>
        </p:txBody>
      </p:sp>
      <p:sp>
        <p:nvSpPr>
          <p:cNvPr id="21" name="Shape 18"/>
          <p:cNvSpPr/>
          <p:nvPr/>
        </p:nvSpPr>
        <p:spPr>
          <a:xfrm>
            <a:off x="8961120" y="1591056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C55E">
                <a:alpha val="8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8961120" y="1670609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22C55E"/>
                </a:solidFill>
              </a:rPr>
              <a:t>🎯</a:t>
            </a:r>
            <a:endParaRPr lang="en-US" sz="1044" dirty="0"/>
          </a:p>
        </p:txBody>
      </p:sp>
      <p:sp>
        <p:nvSpPr>
          <p:cNvPr id="23" name="Text 20"/>
          <p:cNvSpPr/>
          <p:nvPr/>
        </p:nvSpPr>
        <p:spPr>
          <a:xfrm>
            <a:off x="8961120" y="2414016"/>
            <a:ext cx="2404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FFFFF"/>
                </a:solidFill>
              </a:rPr>
              <a:t>Community Work</a:t>
            </a:r>
            <a:endParaRPr lang="en-US" sz="1580" dirty="0"/>
          </a:p>
        </p:txBody>
      </p:sp>
      <p:sp>
        <p:nvSpPr>
          <p:cNvPr id="24" name="Shape 21"/>
          <p:cNvSpPr/>
          <p:nvPr/>
        </p:nvSpPr>
        <p:spPr>
          <a:xfrm>
            <a:off x="8961120" y="2779776"/>
            <a:ext cx="2350008" cy="0"/>
          </a:xfrm>
          <a:prstGeom prst="line">
            <a:avLst/>
          </a:prstGeom>
          <a:noFill/>
          <a:ln w="25400">
            <a:solidFill>
              <a:srgbClr val="22C55E">
                <a:alpha val="90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8961120" y="2999232"/>
            <a:ext cx="2350008" cy="2852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440" dirty="0">
                <a:solidFill>
                  <a:srgbClr val="EAF4FF"/>
                </a:solidFill>
              </a:rPr>
              <a:t>Organized 3 national CTF competitions and a cyber summit at Islamabad Chamber of Commerce with Chairman Chamber of Commerce, DG FIA, and AD NCCIA.</a:t>
            </a:r>
            <a:endParaRPr lang="en-US" sz="1440" dirty="0"/>
          </a:p>
        </p:txBody>
      </p:sp>
      <p:sp>
        <p:nvSpPr>
          <p:cNvPr id="26" name="Text 23"/>
          <p:cNvSpPr/>
          <p:nvPr/>
        </p:nvSpPr>
        <p:spPr>
          <a:xfrm>
            <a:off x="914400" y="6053328"/>
            <a:ext cx="10332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80" b="1" dirty="0">
                <a:solidFill>
                  <a:srgbClr val="67E8F9"/>
                </a:solidFill>
              </a:rPr>
              <a:t>Goal for today: understand cyber risk like a future manager, not memorize hacker vocabulary.</a:t>
            </a:r>
            <a:endParaRPr lang="en-US" sz="1580" dirty="0"/>
          </a:p>
        </p:txBody>
      </p:sp>
      <p:sp>
        <p:nvSpPr>
          <p:cNvPr id="27" name="Text 24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28" name="Text 25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02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30E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82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082D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640080" y="4983480"/>
            <a:ext cx="10881360" cy="868680"/>
          </a:xfrm>
          <a:prstGeom prst="roundRect">
            <a:avLst/>
          </a:prstGeom>
          <a:solidFill>
            <a:srgbClr val="041626"/>
          </a:solidFill>
          <a:ln w="19050">
            <a:solidFill>
              <a:srgbClr val="195C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170432"/>
            <a:ext cx="7680960" cy="10515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7600">
                <a:solidFill>
                  <a:srgbClr val="F5F8FC"/>
                </a:solidFill>
                <a:latin typeface="Aptos Display"/>
              </a:rPr>
              <a:t>Thank You</a:t>
            </a:r>
          </a:p>
        </p:txBody>
      </p:sp>
      <p:sp>
        <p:nvSpPr>
          <p:cNvPr id="7" name="Rectangle 6"/>
          <p:cNvSpPr/>
          <p:nvPr/>
        </p:nvSpPr>
        <p:spPr>
          <a:xfrm>
            <a:off x="713232" y="2212848"/>
            <a:ext cx="1417320" cy="54864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13232" y="2606040"/>
            <a:ext cx="6949440" cy="6858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r>
              <a:rPr b="1" sz="5000">
                <a:solidFill>
                  <a:srgbClr val="22D3EE"/>
                </a:solidFill>
                <a:latin typeface="Aptos Display"/>
              </a:rPr>
              <a:t>Questions?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8" y="3794760"/>
            <a:ext cx="8595360" cy="7315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r>
              <a:rPr sz="2800">
                <a:solidFill>
                  <a:srgbClr val="ACBAC9"/>
                </a:solidFill>
                <a:latin typeface="Aptos"/>
              </a:rPr>
              <a:t>Cybersecurity awareness is not just an IT skill — it is a business survival skill.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48072"/>
            <a:ext cx="10241280" cy="4572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ctr"/>
            <a:r>
              <a:rPr b="1" sz="2800">
                <a:solidFill>
                  <a:srgbClr val="F5F8FC"/>
                </a:solidFill>
                <a:latin typeface="Aptos Display"/>
              </a:rPr>
              <a:t>Pause</a:t>
            </a:r>
            <a:r>
              <a:rPr b="0" sz="2800">
                <a:solidFill>
                  <a:srgbClr val="22D3EE"/>
                </a:solidFill>
                <a:latin typeface="Aptos Display"/>
              </a:rPr>
              <a:t>  •  </a:t>
            </a:r>
            <a:r>
              <a:rPr b="1" sz="2800">
                <a:solidFill>
                  <a:srgbClr val="F5F8FC"/>
                </a:solidFill>
                <a:latin typeface="Aptos Display"/>
              </a:rPr>
              <a:t>Verify</a:t>
            </a:r>
            <a:r>
              <a:rPr b="0" sz="2800">
                <a:solidFill>
                  <a:srgbClr val="22D3EE"/>
                </a:solidFill>
                <a:latin typeface="Aptos Display"/>
              </a:rPr>
              <a:t>  •  </a:t>
            </a:r>
            <a:r>
              <a:rPr b="1" sz="2800">
                <a:solidFill>
                  <a:srgbClr val="F5F8FC"/>
                </a:solidFill>
                <a:latin typeface="Aptos Display"/>
              </a:rPr>
              <a:t>Stay Secure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8" y="6062472"/>
            <a:ext cx="8961120" cy="32004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r>
              <a:rPr sz="1600">
                <a:solidFill>
                  <a:srgbClr val="ACBAC9"/>
                </a:solidFill>
                <a:latin typeface="Aptos"/>
              </a:rPr>
              <a:t>Presented by Syed Hassan Imam Naqvi  |  LinkedIn: syed-hassan-imam</a:t>
            </a:r>
          </a:p>
        </p:txBody>
      </p:sp>
      <p:sp>
        <p:nvSpPr>
          <p:cNvPr id="12" name="Oval 11"/>
          <p:cNvSpPr/>
          <p:nvPr/>
        </p:nvSpPr>
        <p:spPr>
          <a:xfrm>
            <a:off x="9189720" y="1207008"/>
            <a:ext cx="2057400" cy="2057400"/>
          </a:xfrm>
          <a:prstGeom prst="ellipse">
            <a:avLst/>
          </a:prstGeom>
          <a:solidFill>
            <a:srgbClr val="041626"/>
          </a:solidFill>
          <a:ln w="254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400032" y="1481328"/>
            <a:ext cx="1645920" cy="150876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b="1" sz="9000">
                <a:solidFill>
                  <a:srgbClr val="22D3EE"/>
                </a:solidFill>
                <a:latin typeface="Aptos Display"/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3520440"/>
            <a:ext cx="3017520" cy="7315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ctr"/>
            <a:r>
              <a:rPr sz="1900">
                <a:solidFill>
                  <a:srgbClr val="ACBAC9"/>
                </a:solidFill>
                <a:latin typeface="Aptos"/>
              </a:rPr>
              <a:t>Ask anything — no question is too basic.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cybersecurity matters in MIS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Management Information Systems depend on trusted data and working systems.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96112" y="1600200"/>
            <a:ext cx="713232" cy="71323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D3EE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96112" y="1707185"/>
            <a:ext cx="713232" cy="3851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4" dirty="0">
                <a:solidFill>
                  <a:srgbClr val="22D3EE"/>
                </a:solidFill>
              </a:rPr>
              <a:t>🏢</a:t>
            </a:r>
            <a:endParaRPr lang="en-US" sz="1404" dirty="0"/>
          </a:p>
        </p:txBody>
      </p:sp>
      <p:sp>
        <p:nvSpPr>
          <p:cNvPr id="9" name="Text 7"/>
          <p:cNvSpPr/>
          <p:nvPr/>
        </p:nvSpPr>
        <p:spPr>
          <a:xfrm>
            <a:off x="1828800" y="1682496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2D3EE"/>
                </a:solidFill>
              </a:rPr>
              <a:t>01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2331720" y="1664208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EAF4FF"/>
                </a:solidFill>
              </a:rPr>
              <a:t>Businesses run on email, payroll, ERP, CRM and payment systems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896112" y="2487168"/>
            <a:ext cx="713232" cy="71323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59E0B">
                <a:alpha val="8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96112" y="2594153"/>
            <a:ext cx="713232" cy="3851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4" dirty="0">
                <a:solidFill>
                  <a:srgbClr val="F59E0B"/>
                </a:solidFill>
              </a:rPr>
              <a:t>📉</a:t>
            </a:r>
            <a:endParaRPr lang="en-US" sz="1404" dirty="0"/>
          </a:p>
        </p:txBody>
      </p:sp>
      <p:sp>
        <p:nvSpPr>
          <p:cNvPr id="13" name="Text 11"/>
          <p:cNvSpPr/>
          <p:nvPr/>
        </p:nvSpPr>
        <p:spPr>
          <a:xfrm>
            <a:off x="1828800" y="2569464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F59E0B"/>
                </a:solidFill>
              </a:rPr>
              <a:t>02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331720" y="2551176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EAF4FF"/>
                </a:solidFill>
              </a:rPr>
              <a:t>One cyber incident can stop operations and damage reputation</a:t>
            </a:r>
            <a:endParaRPr lang="en-US" sz="2100" dirty="0"/>
          </a:p>
        </p:txBody>
      </p:sp>
      <p:sp>
        <p:nvSpPr>
          <p:cNvPr id="15" name="Shape 13"/>
          <p:cNvSpPr/>
          <p:nvPr/>
        </p:nvSpPr>
        <p:spPr>
          <a:xfrm>
            <a:off x="896112" y="3374136"/>
            <a:ext cx="713232" cy="71323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C55E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96112" y="3481121"/>
            <a:ext cx="713232" cy="3851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4" dirty="0">
                <a:solidFill>
                  <a:srgbClr val="22C55E"/>
                </a:solidFill>
              </a:rPr>
              <a:t>🧑‍💼</a:t>
            </a:r>
            <a:endParaRPr lang="en-US" sz="1404" dirty="0"/>
          </a:p>
        </p:txBody>
      </p:sp>
      <p:sp>
        <p:nvSpPr>
          <p:cNvPr id="17" name="Text 15"/>
          <p:cNvSpPr/>
          <p:nvPr/>
        </p:nvSpPr>
        <p:spPr>
          <a:xfrm>
            <a:off x="1828800" y="3456432"/>
            <a:ext cx="4206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2C55E"/>
                </a:solidFill>
              </a:rPr>
              <a:t>03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2331720" y="3438144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EAF4FF"/>
                </a:solidFill>
              </a:rPr>
              <a:t>Managers approve policies, budgets and incident decisions</a:t>
            </a:r>
            <a:endParaRPr lang="en-US" sz="2100" dirty="0"/>
          </a:p>
        </p:txBody>
      </p:sp>
      <p:sp>
        <p:nvSpPr>
          <p:cNvPr id="19" name="Shape 17"/>
          <p:cNvSpPr/>
          <p:nvPr/>
        </p:nvSpPr>
        <p:spPr>
          <a:xfrm>
            <a:off x="932688" y="4617720"/>
            <a:ext cx="10287000" cy="822960"/>
          </a:xfrm>
          <a:prstGeom prst="roundRect">
            <a:avLst>
              <a:gd name="adj" fmla="val 17778"/>
            </a:avLst>
          </a:prstGeom>
          <a:solidFill>
            <a:srgbClr val="0F263F"/>
          </a:solidFill>
          <a:ln w="12700">
            <a:solidFill>
              <a:srgbClr val="244966">
                <a:alpha val="8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70432" y="4901184"/>
            <a:ext cx="98206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MIS takeaway: cybersecurity is a business issue, not just an IT issue.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417320" y="5815584"/>
            <a:ext cx="932688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22D3EE"/>
                </a:solidFill>
              </a:rPr>
              <a:t>No secure system = no reliable dashboard = “sir, the report is loading since yesterday.”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03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Common cyber threats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The basic attacks every business student should recognize.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0120" y="1508760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D3EE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1602029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22D3EE"/>
                </a:solidFill>
              </a:rPr>
              <a:t>🎣</a:t>
            </a:r>
            <a:endParaRPr lang="en-US" sz="1224" dirty="0"/>
          </a:p>
        </p:txBody>
      </p:sp>
      <p:sp>
        <p:nvSpPr>
          <p:cNvPr id="9" name="Text 7"/>
          <p:cNvSpPr/>
          <p:nvPr/>
        </p:nvSpPr>
        <p:spPr>
          <a:xfrm>
            <a:off x="1801368" y="152704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Phishing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1801368" y="1920240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A9BCD0"/>
                </a:solidFill>
              </a:rPr>
              <a:t>Fake messages or websites that steal logins or money</a:t>
            </a:r>
            <a:endParaRPr lang="en-US" sz="1380" dirty="0"/>
          </a:p>
        </p:txBody>
      </p:sp>
      <p:sp>
        <p:nvSpPr>
          <p:cNvPr id="11" name="Shape 9"/>
          <p:cNvSpPr/>
          <p:nvPr/>
        </p:nvSpPr>
        <p:spPr>
          <a:xfrm>
            <a:off x="1801368" y="2258568"/>
            <a:ext cx="4526280" cy="0"/>
          </a:xfrm>
          <a:prstGeom prst="line">
            <a:avLst/>
          </a:prstGeom>
          <a:noFill/>
          <a:ln w="127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92240" y="1508760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C55E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1602029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22C55E"/>
                </a:solidFill>
              </a:rPr>
              <a:t>🦠</a:t>
            </a:r>
            <a:endParaRPr lang="en-US" sz="1224" dirty="0"/>
          </a:p>
        </p:txBody>
      </p:sp>
      <p:sp>
        <p:nvSpPr>
          <p:cNvPr id="14" name="Text 12"/>
          <p:cNvSpPr/>
          <p:nvPr/>
        </p:nvSpPr>
        <p:spPr>
          <a:xfrm>
            <a:off x="7333488" y="152704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Malware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7333488" y="1920240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A9BCD0"/>
                </a:solidFill>
              </a:rPr>
              <a:t>Software that spies, damages or disrupts systems</a:t>
            </a:r>
            <a:endParaRPr lang="en-US" sz="1380" dirty="0"/>
          </a:p>
        </p:txBody>
      </p:sp>
      <p:sp>
        <p:nvSpPr>
          <p:cNvPr id="16" name="Shape 14"/>
          <p:cNvSpPr/>
          <p:nvPr/>
        </p:nvSpPr>
        <p:spPr>
          <a:xfrm>
            <a:off x="7333488" y="2258568"/>
            <a:ext cx="4526280" cy="0"/>
          </a:xfrm>
          <a:prstGeom prst="line">
            <a:avLst/>
          </a:prstGeom>
          <a:noFill/>
          <a:ln w="12700">
            <a:solidFill>
              <a:srgbClr val="22C55E">
                <a:alpha val="6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60120" y="2953512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43F5E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60120" y="3046781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F43F5E"/>
                </a:solidFill>
              </a:rPr>
              <a:t>🔒</a:t>
            </a:r>
            <a:endParaRPr lang="en-US" sz="1224" dirty="0"/>
          </a:p>
        </p:txBody>
      </p:sp>
      <p:sp>
        <p:nvSpPr>
          <p:cNvPr id="19" name="Text 17"/>
          <p:cNvSpPr/>
          <p:nvPr/>
        </p:nvSpPr>
        <p:spPr>
          <a:xfrm>
            <a:off x="1801368" y="2971800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Ransomware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1801368" y="3364992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A9BCD0"/>
                </a:solidFill>
              </a:rPr>
              <a:t>Locks files and demands payment</a:t>
            </a:r>
            <a:endParaRPr lang="en-US" sz="1380" dirty="0"/>
          </a:p>
        </p:txBody>
      </p:sp>
      <p:sp>
        <p:nvSpPr>
          <p:cNvPr id="21" name="Shape 19"/>
          <p:cNvSpPr/>
          <p:nvPr/>
        </p:nvSpPr>
        <p:spPr>
          <a:xfrm>
            <a:off x="1801368" y="3703320"/>
            <a:ext cx="4526280" cy="0"/>
          </a:xfrm>
          <a:prstGeom prst="line">
            <a:avLst/>
          </a:prstGeom>
          <a:noFill/>
          <a:ln w="12700">
            <a:solidFill>
              <a:srgbClr val="F43F5E">
                <a:alpha val="6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92240" y="2953512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59E0B">
                <a:alpha val="8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92240" y="3046781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F59E0B"/>
                </a:solidFill>
              </a:rPr>
              <a:t>🧑‍🎭</a:t>
            </a:r>
            <a:endParaRPr lang="en-US" sz="1224" dirty="0"/>
          </a:p>
        </p:txBody>
      </p:sp>
      <p:sp>
        <p:nvSpPr>
          <p:cNvPr id="24" name="Text 22"/>
          <p:cNvSpPr/>
          <p:nvPr/>
        </p:nvSpPr>
        <p:spPr>
          <a:xfrm>
            <a:off x="7333488" y="2971800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Social Engineering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7333488" y="3364992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A9BCD0"/>
                </a:solidFill>
              </a:rPr>
              <a:t>Manipulates people into risky actions</a:t>
            </a:r>
            <a:endParaRPr lang="en-US" sz="1380" dirty="0"/>
          </a:p>
        </p:txBody>
      </p:sp>
      <p:sp>
        <p:nvSpPr>
          <p:cNvPr id="26" name="Shape 24"/>
          <p:cNvSpPr/>
          <p:nvPr/>
        </p:nvSpPr>
        <p:spPr>
          <a:xfrm>
            <a:off x="7333488" y="3703320"/>
            <a:ext cx="4526280" cy="0"/>
          </a:xfrm>
          <a:prstGeom prst="line">
            <a:avLst/>
          </a:prstGeom>
          <a:noFill/>
          <a:ln w="1270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60120" y="4398264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A78BFA">
                <a:alpha val="85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60120" y="4491533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A78BFA"/>
                </a:solidFill>
              </a:rPr>
              <a:t>🔑</a:t>
            </a:r>
            <a:endParaRPr lang="en-US" sz="1224" dirty="0"/>
          </a:p>
        </p:txBody>
      </p:sp>
      <p:sp>
        <p:nvSpPr>
          <p:cNvPr id="29" name="Text 27"/>
          <p:cNvSpPr/>
          <p:nvPr/>
        </p:nvSpPr>
        <p:spPr>
          <a:xfrm>
            <a:off x="1801368" y="4416552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Password Attacks</a:t>
            </a:r>
            <a:endParaRPr lang="en-US" sz="1900" dirty="0"/>
          </a:p>
        </p:txBody>
      </p:sp>
      <p:sp>
        <p:nvSpPr>
          <p:cNvPr id="30" name="Text 28"/>
          <p:cNvSpPr/>
          <p:nvPr/>
        </p:nvSpPr>
        <p:spPr>
          <a:xfrm>
            <a:off x="1801368" y="4809744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A9BCD0"/>
                </a:solidFill>
              </a:rPr>
              <a:t>Guesses, reuses or steals passwords</a:t>
            </a:r>
            <a:endParaRPr lang="en-US" sz="1380" dirty="0"/>
          </a:p>
        </p:txBody>
      </p:sp>
      <p:sp>
        <p:nvSpPr>
          <p:cNvPr id="31" name="Shape 29"/>
          <p:cNvSpPr/>
          <p:nvPr/>
        </p:nvSpPr>
        <p:spPr>
          <a:xfrm>
            <a:off x="1801368" y="5148072"/>
            <a:ext cx="4526280" cy="0"/>
          </a:xfrm>
          <a:prstGeom prst="line">
            <a:avLst/>
          </a:prstGeom>
          <a:noFill/>
          <a:ln w="12700">
            <a:solidFill>
              <a:srgbClr val="A78BFA">
                <a:alpha val="6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492240" y="4398264"/>
            <a:ext cx="621792" cy="62179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3B82F6">
                <a:alpha val="85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92240" y="4491533"/>
            <a:ext cx="621792" cy="335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4" dirty="0">
                <a:solidFill>
                  <a:srgbClr val="3B82F6"/>
                </a:solidFill>
              </a:rPr>
              <a:t>🌊</a:t>
            </a:r>
            <a:endParaRPr lang="en-US" sz="1224" dirty="0"/>
          </a:p>
        </p:txBody>
      </p:sp>
      <p:sp>
        <p:nvSpPr>
          <p:cNvPr id="34" name="Text 32"/>
          <p:cNvSpPr/>
          <p:nvPr/>
        </p:nvSpPr>
        <p:spPr>
          <a:xfrm>
            <a:off x="7333488" y="4416552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DDoS</a:t>
            </a:r>
            <a:endParaRPr lang="en-US" sz="1900" dirty="0"/>
          </a:p>
        </p:txBody>
      </p:sp>
      <p:sp>
        <p:nvSpPr>
          <p:cNvPr id="35" name="Text 33"/>
          <p:cNvSpPr/>
          <p:nvPr/>
        </p:nvSpPr>
        <p:spPr>
          <a:xfrm>
            <a:off x="7333488" y="4809744"/>
            <a:ext cx="4389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80" dirty="0">
                <a:solidFill>
                  <a:srgbClr val="A9BCD0"/>
                </a:solidFill>
              </a:rPr>
              <a:t>Floods a service until it goes down</a:t>
            </a:r>
            <a:endParaRPr lang="en-US" sz="1380" dirty="0"/>
          </a:p>
        </p:txBody>
      </p:sp>
      <p:sp>
        <p:nvSpPr>
          <p:cNvPr id="36" name="Shape 34"/>
          <p:cNvSpPr/>
          <p:nvPr/>
        </p:nvSpPr>
        <p:spPr>
          <a:xfrm>
            <a:off x="7333488" y="5148072"/>
            <a:ext cx="4526280" cy="0"/>
          </a:xfrm>
          <a:prstGeom prst="line">
            <a:avLst/>
          </a:prstGeom>
          <a:noFill/>
          <a:ln w="12700">
            <a:solidFill>
              <a:srgbClr val="3B82F6">
                <a:alpha val="65000"/>
              </a:srgbClr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143000" y="6016752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2D3EE"/>
                </a:solidFill>
              </a:rPr>
              <a:t>Today: phishing gets extra attention because it often opens the door for the rest.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04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Phishing: how the trap works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Digital fishing: the message is the bait, the link is the hook.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pic>
        <p:nvPicPr>
          <p:cNvPr id="7" name="Image 0" descr="/mnt/data/phish_visual_crop_dark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29400" y="1225296"/>
            <a:ext cx="5074920" cy="452628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960120" y="1920240"/>
            <a:ext cx="0" cy="182880"/>
          </a:xfrm>
          <a:prstGeom prst="line">
            <a:avLst/>
          </a:prstGeom>
          <a:noFill/>
          <a:ln w="28575">
            <a:solidFill>
              <a:srgbClr val="244966"/>
            </a:solidFill>
            <a:prstDash val="solid"/>
            <a:tailEnd type="triangle"/>
          </a:ln>
        </p:spPr>
      </p:sp>
      <p:sp>
        <p:nvSpPr>
          <p:cNvPr id="9" name="Shape 6"/>
          <p:cNvSpPr/>
          <p:nvPr/>
        </p:nvSpPr>
        <p:spPr>
          <a:xfrm>
            <a:off x="786384" y="1380744"/>
            <a:ext cx="512064" cy="512064"/>
          </a:xfrm>
          <a:prstGeom prst="ellipse">
            <a:avLst/>
          </a:prstGeom>
          <a:solidFill>
            <a:srgbClr val="0B1F35"/>
          </a:solidFill>
          <a:ln w="16510">
            <a:solidFill>
              <a:srgbClr val="22D3EE">
                <a:alpha val="90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86384" y="1517904"/>
            <a:ext cx="5120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D3EE"/>
                </a:solidFill>
              </a:rPr>
              <a:t>1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1481328" y="1353312"/>
            <a:ext cx="4535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Fake message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1481328" y="1691640"/>
            <a:ext cx="4535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A9BCD0"/>
                </a:solidFill>
              </a:rPr>
              <a:t>Urgent email, SMS or DM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960120" y="2724912"/>
            <a:ext cx="0" cy="182880"/>
          </a:xfrm>
          <a:prstGeom prst="line">
            <a:avLst/>
          </a:prstGeom>
          <a:noFill/>
          <a:ln w="28575">
            <a:solidFill>
              <a:srgbClr val="244966"/>
            </a:solidFill>
            <a:prstDash val="solid"/>
            <a:tailEnd type="triangle"/>
          </a:ln>
        </p:spPr>
      </p:sp>
      <p:sp>
        <p:nvSpPr>
          <p:cNvPr id="14" name="Shape 11"/>
          <p:cNvSpPr/>
          <p:nvPr/>
        </p:nvSpPr>
        <p:spPr>
          <a:xfrm>
            <a:off x="786384" y="2185416"/>
            <a:ext cx="512064" cy="512064"/>
          </a:xfrm>
          <a:prstGeom prst="ellipse">
            <a:avLst/>
          </a:prstGeom>
          <a:solidFill>
            <a:srgbClr val="0B1F35"/>
          </a:solidFill>
          <a:ln w="16510">
            <a:solidFill>
              <a:srgbClr val="22D3EE">
                <a:alpha val="90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86384" y="2322576"/>
            <a:ext cx="5120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D3EE"/>
                </a:solidFill>
              </a:rPr>
              <a:t>2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1481328" y="2157984"/>
            <a:ext cx="4535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Victim clicks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1481328" y="2496312"/>
            <a:ext cx="4535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A9BCD0"/>
                </a:solidFill>
              </a:rPr>
              <a:t>Because it looks trusted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960120" y="3529584"/>
            <a:ext cx="0" cy="182880"/>
          </a:xfrm>
          <a:prstGeom prst="line">
            <a:avLst/>
          </a:prstGeom>
          <a:noFill/>
          <a:ln w="28575">
            <a:solidFill>
              <a:srgbClr val="244966"/>
            </a:solidFill>
            <a:prstDash val="solid"/>
            <a:tailEnd type="triangle"/>
          </a:ln>
        </p:spPr>
      </p:sp>
      <p:sp>
        <p:nvSpPr>
          <p:cNvPr id="19" name="Shape 16"/>
          <p:cNvSpPr/>
          <p:nvPr/>
        </p:nvSpPr>
        <p:spPr>
          <a:xfrm>
            <a:off x="786384" y="2990088"/>
            <a:ext cx="512064" cy="512064"/>
          </a:xfrm>
          <a:prstGeom prst="ellipse">
            <a:avLst/>
          </a:prstGeom>
          <a:solidFill>
            <a:srgbClr val="0B1F35"/>
          </a:solidFill>
          <a:ln w="16510">
            <a:solidFill>
              <a:srgbClr val="22D3EE">
                <a:alpha val="90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786384" y="3127248"/>
            <a:ext cx="5120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D3EE"/>
                </a:solidFill>
              </a:rPr>
              <a:t>3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1481328" y="2962656"/>
            <a:ext cx="4535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Fake login</a:t>
            </a:r>
            <a:endParaRPr lang="en-US" sz="2000" dirty="0"/>
          </a:p>
        </p:txBody>
      </p:sp>
      <p:sp>
        <p:nvSpPr>
          <p:cNvPr id="22" name="Text 19"/>
          <p:cNvSpPr/>
          <p:nvPr/>
        </p:nvSpPr>
        <p:spPr>
          <a:xfrm>
            <a:off x="1481328" y="3300984"/>
            <a:ext cx="4535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A9BCD0"/>
                </a:solidFill>
              </a:rPr>
              <a:t>Looks like the real portal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960120" y="4334256"/>
            <a:ext cx="0" cy="182880"/>
          </a:xfrm>
          <a:prstGeom prst="line">
            <a:avLst/>
          </a:prstGeom>
          <a:noFill/>
          <a:ln w="28575">
            <a:solidFill>
              <a:srgbClr val="244966"/>
            </a:solidFill>
            <a:prstDash val="solid"/>
            <a:tailEnd type="triangle"/>
          </a:ln>
        </p:spPr>
      </p:sp>
      <p:sp>
        <p:nvSpPr>
          <p:cNvPr id="24" name="Shape 21"/>
          <p:cNvSpPr/>
          <p:nvPr/>
        </p:nvSpPr>
        <p:spPr>
          <a:xfrm>
            <a:off x="786384" y="3794760"/>
            <a:ext cx="512064" cy="512064"/>
          </a:xfrm>
          <a:prstGeom prst="ellipse">
            <a:avLst/>
          </a:prstGeom>
          <a:solidFill>
            <a:srgbClr val="0B1F35"/>
          </a:solidFill>
          <a:ln w="16510">
            <a:solidFill>
              <a:srgbClr val="22D3EE">
                <a:alpha val="90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86384" y="3931920"/>
            <a:ext cx="5120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D3EE"/>
                </a:solidFill>
              </a:rPr>
              <a:t>4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1481328" y="3767328"/>
            <a:ext cx="4535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Data stolen</a:t>
            </a:r>
            <a:endParaRPr lang="en-US" sz="2000" dirty="0"/>
          </a:p>
        </p:txBody>
      </p:sp>
      <p:sp>
        <p:nvSpPr>
          <p:cNvPr id="27" name="Text 24"/>
          <p:cNvSpPr/>
          <p:nvPr/>
        </p:nvSpPr>
        <p:spPr>
          <a:xfrm>
            <a:off x="1481328" y="4105656"/>
            <a:ext cx="4535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A9BCD0"/>
                </a:solidFill>
              </a:rPr>
              <a:t>Password, OTP, card info</a:t>
            </a:r>
            <a:endParaRPr lang="en-US" sz="1300" dirty="0"/>
          </a:p>
        </p:txBody>
      </p:sp>
      <p:sp>
        <p:nvSpPr>
          <p:cNvPr id="28" name="Shape 25"/>
          <p:cNvSpPr/>
          <p:nvPr/>
        </p:nvSpPr>
        <p:spPr>
          <a:xfrm>
            <a:off x="786384" y="4599432"/>
            <a:ext cx="512064" cy="512064"/>
          </a:xfrm>
          <a:prstGeom prst="ellipse">
            <a:avLst/>
          </a:prstGeom>
          <a:solidFill>
            <a:srgbClr val="0B1F35"/>
          </a:solidFill>
          <a:ln w="16510">
            <a:solidFill>
              <a:srgbClr val="22D3EE">
                <a:alpha val="9000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86384" y="4736592"/>
            <a:ext cx="512064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D3EE"/>
                </a:solidFill>
              </a:rPr>
              <a:t>5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1481328" y="4572000"/>
            <a:ext cx="45354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Damage</a:t>
            </a:r>
            <a:endParaRPr lang="en-US" sz="2000" dirty="0"/>
          </a:p>
        </p:txBody>
      </p:sp>
      <p:sp>
        <p:nvSpPr>
          <p:cNvPr id="31" name="Text 28"/>
          <p:cNvSpPr/>
          <p:nvPr/>
        </p:nvSpPr>
        <p:spPr>
          <a:xfrm>
            <a:off x="1481328" y="4910328"/>
            <a:ext cx="4535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A9BCD0"/>
                </a:solidFill>
              </a:rPr>
              <a:t>Money, account or data loss</a:t>
            </a:r>
            <a:endParaRPr lang="en-US" sz="1300" dirty="0"/>
          </a:p>
        </p:txBody>
      </p:sp>
      <p:sp>
        <p:nvSpPr>
          <p:cNvPr id="32" name="Shape 29"/>
          <p:cNvSpPr/>
          <p:nvPr/>
        </p:nvSpPr>
        <p:spPr>
          <a:xfrm>
            <a:off x="877824" y="5669280"/>
            <a:ext cx="5120640" cy="402336"/>
          </a:xfrm>
          <a:prstGeom prst="roundRect">
            <a:avLst>
              <a:gd name="adj" fmla="val 27273"/>
            </a:avLst>
          </a:prstGeom>
          <a:solidFill>
            <a:srgbClr val="12324E"/>
          </a:solidFill>
          <a:ln w="12700">
            <a:solidFill>
              <a:srgbClr val="22D3EE">
                <a:alpha val="75000"/>
              </a:srgbClr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1051560" y="5788152"/>
            <a:ext cx="47731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67E8F9"/>
                </a:solidFill>
              </a:rPr>
              <a:t>“Free Netflix semester plan” is probably not a scholarship. 😅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35" name="Text 32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05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Spot the fake email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Look for pressure, mismatch, and anything that asks you to act too fast.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41248" y="1325880"/>
            <a:ext cx="6172200" cy="4434840"/>
          </a:xfrm>
          <a:prstGeom prst="roundRect">
            <a:avLst>
              <a:gd name="adj" fmla="val 3093"/>
            </a:avLst>
          </a:prstGeom>
          <a:solidFill>
            <a:srgbClr val="F8FAFC"/>
          </a:solidFill>
          <a:ln w="15240">
            <a:solidFill>
              <a:srgbClr val="93C5FD">
                <a:alpha val="9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" y="1325880"/>
            <a:ext cx="6172200" cy="530352"/>
          </a:xfrm>
          <a:prstGeom prst="rect">
            <a:avLst/>
          </a:prstGeom>
          <a:solidFill>
            <a:srgbClr val="DCEEFF"/>
          </a:solidFill>
          <a:ln w="12700">
            <a:solidFill>
              <a:srgbClr val="DCEEFF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1517904"/>
            <a:ext cx="2926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71423"/>
                </a:solidFill>
              </a:rPr>
              <a:t>University Portal Alert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78992" y="2057400"/>
            <a:ext cx="5440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b="1" dirty="0">
                <a:solidFill>
                  <a:srgbClr val="1F2937"/>
                </a:solidFill>
              </a:rPr>
              <a:t>From: it-support@university-secure-login.com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1078992" y="2395728"/>
            <a:ext cx="5440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b="1" dirty="0">
                <a:solidFill>
                  <a:srgbClr val="DC2626"/>
                </a:solidFill>
              </a:rPr>
              <a:t>Subject: URGENT: Verify account before exam portal closes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1078992" y="2816352"/>
            <a:ext cx="5413248" cy="80467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220" dirty="0">
                <a:solidFill>
                  <a:srgbClr val="111827"/>
                </a:solidFill>
              </a:rPr>
              <a:t>Dear Student,</a:t>
            </a:r>
            <a:endParaRPr lang="en-US" sz="1220" dirty="0"/>
          </a:p>
          <a:p>
            <a:pPr indent="0" marL="0">
              <a:buNone/>
            </a:pPr>
            <a:endParaRPr lang="en-US" sz="1220" dirty="0"/>
          </a:p>
          <a:p>
            <a:pPr indent="0" marL="0">
              <a:buNone/>
            </a:pPr>
            <a:r>
              <a:rPr lang="en-US" sz="1220" dirty="0">
                <a:solidFill>
                  <a:srgbClr val="111827"/>
                </a:solidFill>
              </a:rPr>
              <a:t>Your exam portal access will expire in 30 minutes. Login immediately to avoid account suspension.</a:t>
            </a:r>
            <a:endParaRPr lang="en-US" sz="1220" dirty="0"/>
          </a:p>
        </p:txBody>
      </p:sp>
      <p:sp>
        <p:nvSpPr>
          <p:cNvPr id="13" name="Shape 11"/>
          <p:cNvSpPr/>
          <p:nvPr/>
        </p:nvSpPr>
        <p:spPr>
          <a:xfrm>
            <a:off x="1078992" y="3877056"/>
            <a:ext cx="1965960" cy="475488"/>
          </a:xfrm>
          <a:prstGeom prst="roundRect">
            <a:avLst>
              <a:gd name="adj" fmla="val 19231"/>
            </a:avLst>
          </a:prstGeom>
          <a:solidFill>
            <a:srgbClr val="2563EB"/>
          </a:solidFill>
          <a:ln w="12700">
            <a:solidFill>
              <a:srgbClr val="2563EB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34440" y="4041648"/>
            <a:ext cx="16459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Login Now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1078992" y="4700016"/>
            <a:ext cx="5166360" cy="502920"/>
          </a:xfrm>
          <a:prstGeom prst="roundRect">
            <a:avLst>
              <a:gd name="adj" fmla="val 14545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61872" y="4882896"/>
            <a:ext cx="470916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1D4ED8"/>
                </a:solidFill>
              </a:rPr>
              <a:t>Hover link: https://uni-portal-login-check.example</a:t>
            </a:r>
            <a:endParaRPr lang="en-US" sz="1020" dirty="0"/>
          </a:p>
        </p:txBody>
      </p:sp>
      <p:sp>
        <p:nvSpPr>
          <p:cNvPr id="17" name="Shape 15"/>
          <p:cNvSpPr/>
          <p:nvPr/>
        </p:nvSpPr>
        <p:spPr>
          <a:xfrm>
            <a:off x="7150608" y="1709928"/>
            <a:ext cx="320040" cy="0"/>
          </a:xfrm>
          <a:prstGeom prst="line">
            <a:avLst/>
          </a:prstGeom>
          <a:noFill/>
          <a:ln w="17780">
            <a:solidFill>
              <a:srgbClr val="F43F5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06640" y="1508760"/>
            <a:ext cx="388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EAF4FF"/>
                </a:solidFill>
              </a:rPr>
              <a:t>🚩 Sender domain is not official</a:t>
            </a:r>
            <a:endParaRPr lang="en-US" sz="1750" dirty="0"/>
          </a:p>
        </p:txBody>
      </p:sp>
      <p:sp>
        <p:nvSpPr>
          <p:cNvPr id="19" name="Shape 17"/>
          <p:cNvSpPr/>
          <p:nvPr/>
        </p:nvSpPr>
        <p:spPr>
          <a:xfrm>
            <a:off x="7150608" y="2414016"/>
            <a:ext cx="320040" cy="0"/>
          </a:xfrm>
          <a:prstGeom prst="line">
            <a:avLst/>
          </a:prstGeom>
          <a:noFill/>
          <a:ln w="1778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06640" y="2212848"/>
            <a:ext cx="388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EAF4FF"/>
                </a:solidFill>
              </a:rPr>
              <a:t>⏰ Urgency: “30 minutes”</a:t>
            </a:r>
            <a:endParaRPr lang="en-US" sz="1750" dirty="0"/>
          </a:p>
        </p:txBody>
      </p:sp>
      <p:sp>
        <p:nvSpPr>
          <p:cNvPr id="21" name="Shape 19"/>
          <p:cNvSpPr/>
          <p:nvPr/>
        </p:nvSpPr>
        <p:spPr>
          <a:xfrm>
            <a:off x="7150608" y="3118104"/>
            <a:ext cx="320040" cy="0"/>
          </a:xfrm>
          <a:prstGeom prst="line">
            <a:avLst/>
          </a:prstGeom>
          <a:noFill/>
          <a:ln w="17780">
            <a:solidFill>
              <a:srgbClr val="3B82F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06640" y="2916936"/>
            <a:ext cx="388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EAF4FF"/>
                </a:solidFill>
              </a:rPr>
              <a:t>🔗 Link goes somewhere else</a:t>
            </a:r>
            <a:endParaRPr lang="en-US" sz="1750" dirty="0"/>
          </a:p>
        </p:txBody>
      </p:sp>
      <p:sp>
        <p:nvSpPr>
          <p:cNvPr id="23" name="Shape 21"/>
          <p:cNvSpPr/>
          <p:nvPr/>
        </p:nvSpPr>
        <p:spPr>
          <a:xfrm>
            <a:off x="7150608" y="3822192"/>
            <a:ext cx="320040" cy="0"/>
          </a:xfrm>
          <a:prstGeom prst="line">
            <a:avLst/>
          </a:prstGeom>
          <a:noFill/>
          <a:ln w="17780">
            <a:solidFill>
              <a:srgbClr val="22C55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06640" y="3621024"/>
            <a:ext cx="388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EAF4FF"/>
                </a:solidFill>
              </a:rPr>
              <a:t>👤 Generic greeting</a:t>
            </a:r>
            <a:endParaRPr lang="en-US" sz="1750" dirty="0"/>
          </a:p>
        </p:txBody>
      </p:sp>
      <p:sp>
        <p:nvSpPr>
          <p:cNvPr id="25" name="Shape 23"/>
          <p:cNvSpPr/>
          <p:nvPr/>
        </p:nvSpPr>
        <p:spPr>
          <a:xfrm>
            <a:off x="7150608" y="4526280"/>
            <a:ext cx="320040" cy="0"/>
          </a:xfrm>
          <a:prstGeom prst="line">
            <a:avLst/>
          </a:prstGeom>
          <a:noFill/>
          <a:ln w="17780">
            <a:solidFill>
              <a:srgbClr val="A78BF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06640" y="4325112"/>
            <a:ext cx="388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EAF4FF"/>
                </a:solidFill>
              </a:rPr>
              <a:t>📎 Unexpected downloads = danger</a:t>
            </a:r>
            <a:endParaRPr lang="en-US" sz="1750" dirty="0"/>
          </a:p>
        </p:txBody>
      </p:sp>
      <p:sp>
        <p:nvSpPr>
          <p:cNvPr id="27" name="Text 25"/>
          <p:cNvSpPr/>
          <p:nvPr/>
        </p:nvSpPr>
        <p:spPr>
          <a:xfrm>
            <a:off x="1051560" y="6016752"/>
            <a:ext cx="10104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50" b="1" dirty="0">
                <a:solidFill>
                  <a:srgbClr val="22D3EE"/>
                </a:solidFill>
              </a:rPr>
              <a:t>Before clicking: check sender → hover link → use official app/site.</a:t>
            </a:r>
            <a:endParaRPr lang="en-US" sz="1550" dirty="0"/>
          </a:p>
        </p:txBody>
      </p:sp>
      <p:sp>
        <p:nvSpPr>
          <p:cNvPr id="28" name="Text 26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06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Fake portal: same face, different address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Phishing pages often copy the real login design. The address bar gives them away.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32588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2C55E"/>
                </a:solidFill>
              </a:rPr>
              <a:t>REAL portal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868680" y="1737360"/>
            <a:ext cx="4892040" cy="2971800"/>
          </a:xfrm>
          <a:prstGeom prst="roundRect">
            <a:avLst>
              <a:gd name="adj" fmla="val 4923"/>
            </a:avLst>
          </a:prstGeom>
          <a:solidFill>
            <a:srgbClr val="F8FAFC"/>
          </a:solidFill>
          <a:ln w="17780">
            <a:solidFill>
              <a:srgbClr val="22C55E">
                <a:alpha val="9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68680" y="1737360"/>
            <a:ext cx="4892040" cy="475488"/>
          </a:xfrm>
          <a:prstGeom prst="rect">
            <a:avLst/>
          </a:prstGeom>
          <a:solidFill>
            <a:srgbClr val="E5F9EE"/>
          </a:solidFill>
          <a:ln w="12700">
            <a:solidFill>
              <a:srgbClr val="E5F9EE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78992" y="1901952"/>
            <a:ext cx="42062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66534"/>
                </a:solidFill>
              </a:rPr>
              <a:t>🔒 https://portal.university.edu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325880" y="248716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11827"/>
                </a:solidFill>
              </a:rPr>
              <a:t>Student Portal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1572768" y="2999232"/>
            <a:ext cx="3429000" cy="384048"/>
          </a:xfrm>
          <a:prstGeom prst="roundRect">
            <a:avLst>
              <a:gd name="adj" fmla="val 14286"/>
            </a:avLst>
          </a:prstGeom>
          <a:solidFill>
            <a:srgbClr val="E5E7EB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55648" y="3127248"/>
            <a:ext cx="2286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Student ID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572768" y="3584448"/>
            <a:ext cx="3429000" cy="384048"/>
          </a:xfrm>
          <a:prstGeom prst="roundRect">
            <a:avLst>
              <a:gd name="adj" fmla="val 14286"/>
            </a:avLst>
          </a:prstGeom>
          <a:solidFill>
            <a:srgbClr val="E5E7EB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755648" y="3712464"/>
            <a:ext cx="2286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Password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331720" y="4133088"/>
            <a:ext cx="1920240" cy="384048"/>
          </a:xfrm>
          <a:prstGeom prst="roundRect">
            <a:avLst>
              <a:gd name="adj" fmla="val 19048"/>
            </a:avLst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487168" y="4261104"/>
            <a:ext cx="16002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Login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446520" y="132588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43F5E"/>
                </a:solidFill>
              </a:rPr>
              <a:t>FAKE portal</a:t>
            </a:r>
            <a:endParaRPr lang="en-US" sz="1900" dirty="0"/>
          </a:p>
        </p:txBody>
      </p:sp>
      <p:sp>
        <p:nvSpPr>
          <p:cNvPr id="19" name="Shape 17"/>
          <p:cNvSpPr/>
          <p:nvPr/>
        </p:nvSpPr>
        <p:spPr>
          <a:xfrm>
            <a:off x="6400800" y="1737360"/>
            <a:ext cx="4892040" cy="2971800"/>
          </a:xfrm>
          <a:prstGeom prst="roundRect">
            <a:avLst>
              <a:gd name="adj" fmla="val 4923"/>
            </a:avLst>
          </a:prstGeom>
          <a:solidFill>
            <a:srgbClr val="F8FAFC"/>
          </a:solidFill>
          <a:ln w="17780">
            <a:solidFill>
              <a:srgbClr val="F43F5E">
                <a:alpha val="9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00800" y="1737360"/>
            <a:ext cx="4892040" cy="475488"/>
          </a:xfrm>
          <a:prstGeom prst="rect">
            <a:avLst/>
          </a:prstGeom>
          <a:solidFill>
            <a:srgbClr val="FEE2E2"/>
          </a:solidFill>
          <a:ln w="12700">
            <a:solidFill>
              <a:srgbClr val="FEE2E2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01968" y="1901952"/>
            <a:ext cx="4526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991B1B"/>
                </a:solidFill>
              </a:rPr>
              <a:t>⚠ https://portal-university-login.example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858000" y="23957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11827"/>
                </a:solidFill>
              </a:rPr>
              <a:t>Student Portal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6949440" y="2788920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</a:rPr>
              <a:t>URGENT: verify within 10 minutes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114032" y="3127248"/>
            <a:ext cx="3429000" cy="384048"/>
          </a:xfrm>
          <a:prstGeom prst="roundRect">
            <a:avLst>
              <a:gd name="adj" fmla="val 14286"/>
            </a:avLst>
          </a:prstGeom>
          <a:solidFill>
            <a:srgbClr val="E5E7EB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296912" y="3255264"/>
            <a:ext cx="2286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Email / Student ID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7114032" y="3712464"/>
            <a:ext cx="3429000" cy="384048"/>
          </a:xfrm>
          <a:prstGeom prst="roundRect">
            <a:avLst>
              <a:gd name="adj" fmla="val 14286"/>
            </a:avLst>
          </a:prstGeom>
          <a:solidFill>
            <a:srgbClr val="E5E7EB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296912" y="3840480"/>
            <a:ext cx="2286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Password + OTP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7863840" y="4224528"/>
            <a:ext cx="1920240" cy="384048"/>
          </a:xfrm>
          <a:prstGeom prst="roundRect">
            <a:avLst>
              <a:gd name="adj" fmla="val 19048"/>
            </a:avLst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010144" y="4352544"/>
            <a:ext cx="16459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Verify Now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5916168" y="3246120"/>
            <a:ext cx="320040" cy="0"/>
          </a:xfrm>
          <a:prstGeom prst="line">
            <a:avLst/>
          </a:prstGeom>
          <a:noFill/>
          <a:ln w="28575">
            <a:solidFill>
              <a:srgbClr val="F43F5E"/>
            </a:solidFill>
            <a:prstDash val="solid"/>
            <a:tailEnd type="triangle"/>
          </a:ln>
        </p:spPr>
      </p:sp>
      <p:sp>
        <p:nvSpPr>
          <p:cNvPr id="31" name="Shape 29"/>
          <p:cNvSpPr/>
          <p:nvPr/>
        </p:nvSpPr>
        <p:spPr>
          <a:xfrm>
            <a:off x="1051560" y="5413248"/>
            <a:ext cx="10012680" cy="566928"/>
          </a:xfrm>
          <a:prstGeom prst="roundRect">
            <a:avLst>
              <a:gd name="adj" fmla="val 24194"/>
            </a:avLst>
          </a:prstGeom>
          <a:solidFill>
            <a:srgbClr val="0F263F"/>
          </a:solidFill>
          <a:ln w="12700">
            <a:solidFill>
              <a:srgbClr val="244966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280160" y="5623560"/>
            <a:ext cx="9509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20" b="1" dirty="0">
                <a:solidFill>
                  <a:srgbClr val="67E8F9"/>
                </a:solidFill>
              </a:rPr>
              <a:t>Safe move: type the official website yourself. Never enter password or OTP on a link opened from a message.</a:t>
            </a:r>
            <a:endParaRPr lang="en-US" sz="1420" dirty="0"/>
          </a:p>
        </p:txBody>
      </p:sp>
      <p:sp>
        <p:nvSpPr>
          <p:cNvPr id="33" name="Text 31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07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Phishing is not only email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Same trick, different costume: trust + urgency + a risky action.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1444752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D3EE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524305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22D3EE"/>
                </a:solidFill>
              </a:rPr>
              <a:t>✉️</a:t>
            </a:r>
            <a:endParaRPr lang="en-US" sz="1044" dirty="0"/>
          </a:p>
        </p:txBody>
      </p:sp>
      <p:sp>
        <p:nvSpPr>
          <p:cNvPr id="9" name="Text 7"/>
          <p:cNvSpPr/>
          <p:nvPr/>
        </p:nvSpPr>
        <p:spPr>
          <a:xfrm>
            <a:off x="1618488" y="146304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Email phishing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18488" y="1828800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Fake university, bank or delivery emails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1618488" y="2148840"/>
            <a:ext cx="4389120" cy="0"/>
          </a:xfrm>
          <a:prstGeom prst="line">
            <a:avLst/>
          </a:prstGeom>
          <a:noFill/>
          <a:ln w="127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28232" y="1444752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C55E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28232" y="1524305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22C55E"/>
                </a:solidFill>
              </a:rPr>
              <a:t>📱</a:t>
            </a:r>
            <a:endParaRPr lang="en-US" sz="1044" dirty="0"/>
          </a:p>
        </p:txBody>
      </p:sp>
      <p:sp>
        <p:nvSpPr>
          <p:cNvPr id="14" name="Text 12"/>
          <p:cNvSpPr/>
          <p:nvPr/>
        </p:nvSpPr>
        <p:spPr>
          <a:xfrm>
            <a:off x="7178040" y="146304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SMS phishing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7178040" y="1828800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“Your parcel is held. Pay fee now.”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7178040" y="2148840"/>
            <a:ext cx="4389120" cy="0"/>
          </a:xfrm>
          <a:prstGeom prst="line">
            <a:avLst/>
          </a:prstGeom>
          <a:noFill/>
          <a:ln w="12700">
            <a:solidFill>
              <a:srgbClr val="22C55E">
                <a:alpha val="6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8680" y="2743200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59E0B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2822753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F59E0B"/>
                </a:solidFill>
              </a:rPr>
              <a:t>☎️</a:t>
            </a:r>
            <a:endParaRPr lang="en-US" sz="1044" dirty="0"/>
          </a:p>
        </p:txBody>
      </p:sp>
      <p:sp>
        <p:nvSpPr>
          <p:cNvPr id="19" name="Text 17"/>
          <p:cNvSpPr/>
          <p:nvPr/>
        </p:nvSpPr>
        <p:spPr>
          <a:xfrm>
            <a:off x="1618488" y="2761488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Phone phishing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618488" y="3127248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Caller pretends to be bank, HR or support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1618488" y="3447288"/>
            <a:ext cx="4389120" cy="0"/>
          </a:xfrm>
          <a:prstGeom prst="line">
            <a:avLst/>
          </a:prstGeom>
          <a:noFill/>
          <a:ln w="1270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28232" y="2743200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3B82F6">
                <a:alpha val="8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28232" y="2822753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3B82F6"/>
                </a:solidFill>
              </a:rPr>
              <a:t>🔗</a:t>
            </a:r>
            <a:endParaRPr lang="en-US" sz="1044" dirty="0"/>
          </a:p>
        </p:txBody>
      </p:sp>
      <p:sp>
        <p:nvSpPr>
          <p:cNvPr id="24" name="Text 22"/>
          <p:cNvSpPr/>
          <p:nvPr/>
        </p:nvSpPr>
        <p:spPr>
          <a:xfrm>
            <a:off x="7178040" y="2761488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Fake links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7178040" y="3127248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Shortened links or look‑alike domains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7178040" y="3447288"/>
            <a:ext cx="4389120" cy="0"/>
          </a:xfrm>
          <a:prstGeom prst="line">
            <a:avLst/>
          </a:prstGeom>
          <a:noFill/>
          <a:ln w="12700">
            <a:solidFill>
              <a:srgbClr val="3B82F6">
                <a:alpha val="65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68680" y="4041648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A78BFA">
                <a:alpha val="85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68680" y="4121201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A78BFA"/>
                </a:solidFill>
              </a:rPr>
              <a:t>🪤</a:t>
            </a:r>
            <a:endParaRPr lang="en-US" sz="1044" dirty="0"/>
          </a:p>
        </p:txBody>
      </p:sp>
      <p:sp>
        <p:nvSpPr>
          <p:cNvPr id="29" name="Text 27"/>
          <p:cNvSpPr/>
          <p:nvPr/>
        </p:nvSpPr>
        <p:spPr>
          <a:xfrm>
            <a:off x="1618488" y="4059936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Fake portals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618488" y="4425696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Copied login pages for LMS, banking or Instagram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1618488" y="4745736"/>
            <a:ext cx="4389120" cy="0"/>
          </a:xfrm>
          <a:prstGeom prst="line">
            <a:avLst/>
          </a:prstGeom>
          <a:noFill/>
          <a:ln w="12700">
            <a:solidFill>
              <a:srgbClr val="A78BFA">
                <a:alpha val="6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428232" y="4041648"/>
            <a:ext cx="530352" cy="530352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43F5E">
                <a:alpha val="85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28232" y="4121201"/>
            <a:ext cx="530352" cy="28639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44" dirty="0">
                <a:solidFill>
                  <a:srgbClr val="F43F5E"/>
                </a:solidFill>
              </a:rPr>
              <a:t>↪️</a:t>
            </a:r>
            <a:endParaRPr lang="en-US" sz="1044" dirty="0"/>
          </a:p>
        </p:txBody>
      </p:sp>
      <p:sp>
        <p:nvSpPr>
          <p:cNvPr id="34" name="Text 32"/>
          <p:cNvSpPr/>
          <p:nvPr/>
        </p:nvSpPr>
        <p:spPr>
          <a:xfrm>
            <a:off x="7178040" y="4059936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Redirect traps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7178040" y="4425696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A9BCD0"/>
                </a:solidFill>
              </a:rPr>
              <a:t>One safe-looking link silently jumps somewhere else</a:t>
            </a:r>
            <a:endParaRPr lang="en-US" sz="1350" dirty="0"/>
          </a:p>
        </p:txBody>
      </p:sp>
      <p:sp>
        <p:nvSpPr>
          <p:cNvPr id="36" name="Shape 34"/>
          <p:cNvSpPr/>
          <p:nvPr/>
        </p:nvSpPr>
        <p:spPr>
          <a:xfrm>
            <a:off x="7178040" y="4745736"/>
            <a:ext cx="4389120" cy="0"/>
          </a:xfrm>
          <a:prstGeom prst="line">
            <a:avLst/>
          </a:prstGeom>
          <a:noFill/>
          <a:ln w="12700">
            <a:solidFill>
              <a:srgbClr val="F43F5E">
                <a:alpha val="65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051560" y="5623560"/>
            <a:ext cx="10012680" cy="502920"/>
          </a:xfrm>
          <a:prstGeom prst="roundRect">
            <a:avLst>
              <a:gd name="adj" fmla="val 25455"/>
            </a:avLst>
          </a:prstGeom>
          <a:solidFill>
            <a:srgbClr val="12324E"/>
          </a:solidFill>
          <a:ln w="127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325880" y="5815584"/>
            <a:ext cx="946404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67E8F9"/>
                </a:solidFill>
              </a:rPr>
              <a:t>Audience question: Which one have you seen most often — SMS, call, email, or Instagram DM?</a:t>
            </a:r>
            <a:endParaRPr lang="en-US" sz="1450" dirty="0"/>
          </a:p>
        </p:txBody>
      </p:sp>
      <p:sp>
        <p:nvSpPr>
          <p:cNvPr id="39" name="Text 37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08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423"/>
          </a:solidFill>
          <a:ln w="12700">
            <a:solidFill>
              <a:srgbClr val="071423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" y="749808"/>
            <a:ext cx="10881360" cy="0"/>
          </a:xfrm>
          <a:prstGeom prst="line">
            <a:avLst/>
          </a:prstGeom>
          <a:noFill/>
          <a:ln w="12700">
            <a:solidFill>
              <a:srgbClr val="244966">
                <a:alpha val="7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20040"/>
            <a:ext cx="10241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Check before you click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67512" y="850392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A9BCD0"/>
                </a:solidFill>
              </a:rPr>
              <a:t>Useful public tools for suspicious links and exposed emails.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67512" y="1115568"/>
            <a:ext cx="914400" cy="0"/>
          </a:xfrm>
          <a:prstGeom prst="line">
            <a:avLst/>
          </a:prstGeom>
          <a:noFill/>
          <a:ln w="38100">
            <a:solidFill>
              <a:srgbClr val="22D3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1508760"/>
            <a:ext cx="640080" cy="640080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D3EE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604772"/>
            <a:ext cx="640080" cy="34564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60" dirty="0">
                <a:solidFill>
                  <a:srgbClr val="22D3EE"/>
                </a:solidFill>
              </a:rPr>
              <a:t>🛡️</a:t>
            </a:r>
            <a:endParaRPr lang="en-US" sz="1260" dirty="0"/>
          </a:p>
        </p:txBody>
      </p:sp>
      <p:sp>
        <p:nvSpPr>
          <p:cNvPr id="9" name="Text 7"/>
          <p:cNvSpPr/>
          <p:nvPr/>
        </p:nvSpPr>
        <p:spPr>
          <a:xfrm>
            <a:off x="1709928" y="1527048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VirusTotal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709928" y="1901952"/>
            <a:ext cx="429768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2D3EE"/>
                </a:solidFill>
              </a:rPr>
              <a:t>virustotal.com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1709928" y="2221992"/>
            <a:ext cx="4480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A9BCD0"/>
                </a:solidFill>
              </a:rPr>
              <a:t>Scan a URL/file with many security engines</a:t>
            </a:r>
            <a:endParaRPr lang="en-US" sz="1360" dirty="0"/>
          </a:p>
        </p:txBody>
      </p:sp>
      <p:sp>
        <p:nvSpPr>
          <p:cNvPr id="12" name="Shape 10"/>
          <p:cNvSpPr/>
          <p:nvPr/>
        </p:nvSpPr>
        <p:spPr>
          <a:xfrm>
            <a:off x="1709928" y="2615184"/>
            <a:ext cx="4434840" cy="0"/>
          </a:xfrm>
          <a:prstGeom prst="line">
            <a:avLst/>
          </a:prstGeom>
          <a:noFill/>
          <a:ln w="12700">
            <a:solidFill>
              <a:srgbClr val="22D3EE">
                <a:alpha val="6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64808" y="1508760"/>
            <a:ext cx="640080" cy="640080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3B82F6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64808" y="1604772"/>
            <a:ext cx="640080" cy="34564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60" dirty="0">
                <a:solidFill>
                  <a:srgbClr val="3B82F6"/>
                </a:solidFill>
              </a:rPr>
              <a:t>🔬</a:t>
            </a:r>
            <a:endParaRPr lang="en-US" sz="1260" dirty="0"/>
          </a:p>
        </p:txBody>
      </p:sp>
      <p:sp>
        <p:nvSpPr>
          <p:cNvPr id="15" name="Text 13"/>
          <p:cNvSpPr/>
          <p:nvPr/>
        </p:nvSpPr>
        <p:spPr>
          <a:xfrm>
            <a:off x="7306056" y="1527048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urlscan.io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06056" y="1901952"/>
            <a:ext cx="429768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3B82F6"/>
                </a:solidFill>
              </a:rPr>
              <a:t>urlscan.io</a:t>
            </a:r>
            <a:endParaRPr lang="en-US" sz="1280" dirty="0"/>
          </a:p>
        </p:txBody>
      </p:sp>
      <p:sp>
        <p:nvSpPr>
          <p:cNvPr id="17" name="Text 15"/>
          <p:cNvSpPr/>
          <p:nvPr/>
        </p:nvSpPr>
        <p:spPr>
          <a:xfrm>
            <a:off x="7306056" y="2221992"/>
            <a:ext cx="4480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A9BCD0"/>
                </a:solidFill>
              </a:rPr>
              <a:t>See what a website loads without visiting it</a:t>
            </a:r>
            <a:endParaRPr lang="en-US" sz="1360" dirty="0"/>
          </a:p>
        </p:txBody>
      </p:sp>
      <p:sp>
        <p:nvSpPr>
          <p:cNvPr id="18" name="Shape 16"/>
          <p:cNvSpPr/>
          <p:nvPr/>
        </p:nvSpPr>
        <p:spPr>
          <a:xfrm>
            <a:off x="7306056" y="2615184"/>
            <a:ext cx="4434840" cy="0"/>
          </a:xfrm>
          <a:prstGeom prst="line">
            <a:avLst/>
          </a:prstGeom>
          <a:noFill/>
          <a:ln w="12700">
            <a:solidFill>
              <a:srgbClr val="3B82F6">
                <a:alpha val="6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68680" y="3364992"/>
            <a:ext cx="640080" cy="640080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22C55E">
                <a:alpha val="8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68680" y="3461004"/>
            <a:ext cx="640080" cy="34564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60" dirty="0">
                <a:solidFill>
                  <a:srgbClr val="22C55E"/>
                </a:solidFill>
              </a:rPr>
              <a:t>🌐</a:t>
            </a:r>
            <a:endParaRPr lang="en-US" sz="1260" dirty="0"/>
          </a:p>
        </p:txBody>
      </p:sp>
      <p:sp>
        <p:nvSpPr>
          <p:cNvPr id="21" name="Text 19"/>
          <p:cNvSpPr/>
          <p:nvPr/>
        </p:nvSpPr>
        <p:spPr>
          <a:xfrm>
            <a:off x="1709928" y="3383280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Google Safe Browsing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1709928" y="3758184"/>
            <a:ext cx="429768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2C55E"/>
                </a:solidFill>
              </a:rPr>
              <a:t>transparencyreport.google.com/safe-browsing</a:t>
            </a:r>
            <a:endParaRPr lang="en-US" sz="1280" dirty="0"/>
          </a:p>
        </p:txBody>
      </p:sp>
      <p:sp>
        <p:nvSpPr>
          <p:cNvPr id="23" name="Text 21"/>
          <p:cNvSpPr/>
          <p:nvPr/>
        </p:nvSpPr>
        <p:spPr>
          <a:xfrm>
            <a:off x="1709928" y="4078224"/>
            <a:ext cx="4480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A9BCD0"/>
                </a:solidFill>
              </a:rPr>
              <a:t>Check whether Google currently flags a site</a:t>
            </a:r>
            <a:endParaRPr lang="en-US" sz="1360" dirty="0"/>
          </a:p>
        </p:txBody>
      </p:sp>
      <p:sp>
        <p:nvSpPr>
          <p:cNvPr id="24" name="Shape 22"/>
          <p:cNvSpPr/>
          <p:nvPr/>
        </p:nvSpPr>
        <p:spPr>
          <a:xfrm>
            <a:off x="1709928" y="4471416"/>
            <a:ext cx="4434840" cy="0"/>
          </a:xfrm>
          <a:prstGeom prst="line">
            <a:avLst/>
          </a:prstGeom>
          <a:noFill/>
          <a:ln w="12700">
            <a:solidFill>
              <a:srgbClr val="22C55E">
                <a:alpha val="6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64808" y="3364992"/>
            <a:ext cx="640080" cy="640080"/>
          </a:xfrm>
          <a:prstGeom prst="ellipse">
            <a:avLst/>
          </a:prstGeom>
          <a:solidFill>
            <a:srgbClr val="0F263F">
              <a:alpha val="92000"/>
            </a:srgbClr>
          </a:solidFill>
          <a:ln w="15240">
            <a:solidFill>
              <a:srgbClr val="F59E0B">
                <a:alpha val="8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64808" y="3461004"/>
            <a:ext cx="640080" cy="34564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60" dirty="0">
                <a:solidFill>
                  <a:srgbClr val="F59E0B"/>
                </a:solidFill>
              </a:rPr>
              <a:t>📧</a:t>
            </a:r>
            <a:endParaRPr lang="en-US" sz="1260" dirty="0"/>
          </a:p>
        </p:txBody>
      </p:sp>
      <p:sp>
        <p:nvSpPr>
          <p:cNvPr id="27" name="Text 25"/>
          <p:cNvSpPr/>
          <p:nvPr/>
        </p:nvSpPr>
        <p:spPr>
          <a:xfrm>
            <a:off x="7306056" y="3383280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Have I Been Pwned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7306056" y="3758184"/>
            <a:ext cx="429768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F59E0B"/>
                </a:solidFill>
              </a:rPr>
              <a:t>haveibeenpwned.com</a:t>
            </a:r>
            <a:endParaRPr lang="en-US" sz="1280" dirty="0"/>
          </a:p>
        </p:txBody>
      </p:sp>
      <p:sp>
        <p:nvSpPr>
          <p:cNvPr id="29" name="Text 27"/>
          <p:cNvSpPr/>
          <p:nvPr/>
        </p:nvSpPr>
        <p:spPr>
          <a:xfrm>
            <a:off x="7306056" y="4078224"/>
            <a:ext cx="4480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A9BCD0"/>
                </a:solidFill>
              </a:rPr>
              <a:t>Check if your email appeared in known breaches</a:t>
            </a:r>
            <a:endParaRPr lang="en-US" sz="1360" dirty="0"/>
          </a:p>
        </p:txBody>
      </p:sp>
      <p:sp>
        <p:nvSpPr>
          <p:cNvPr id="30" name="Shape 28"/>
          <p:cNvSpPr/>
          <p:nvPr/>
        </p:nvSpPr>
        <p:spPr>
          <a:xfrm>
            <a:off x="7306056" y="4471416"/>
            <a:ext cx="4434840" cy="0"/>
          </a:xfrm>
          <a:prstGeom prst="line">
            <a:avLst/>
          </a:prstGeom>
          <a:noFill/>
          <a:ln w="12700">
            <a:solidFill>
              <a:srgbClr val="F59E0B">
                <a:alpha val="65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14400" y="5440680"/>
            <a:ext cx="10332720" cy="566928"/>
          </a:xfrm>
          <a:prstGeom prst="roundRect">
            <a:avLst>
              <a:gd name="adj" fmla="val 24194"/>
            </a:avLst>
          </a:prstGeom>
          <a:solidFill>
            <a:srgbClr val="0F263F"/>
          </a:solidFill>
          <a:ln w="12700">
            <a:solidFill>
              <a:srgbClr val="244966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188720" y="5650992"/>
            <a:ext cx="9829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80" b="1" dirty="0">
                <a:solidFill>
                  <a:srgbClr val="67E8F9"/>
                </a:solidFill>
              </a:rPr>
              <a:t>Important: do not submit private links with tokens/password reset codes to public scanners. Use official portals manually.</a:t>
            </a:r>
            <a:endParaRPr lang="en-US" sz="1280" dirty="0"/>
          </a:p>
        </p:txBody>
      </p:sp>
      <p:sp>
        <p:nvSpPr>
          <p:cNvPr id="33" name="Text 31"/>
          <p:cNvSpPr/>
          <p:nvPr/>
        </p:nvSpPr>
        <p:spPr>
          <a:xfrm>
            <a:off x="658368" y="6263640"/>
            <a:ext cx="10789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58718C"/>
                </a:solidFill>
              </a:rPr>
              <a:t>Sources: VirusTotal, urlscan.io, Google Safe Browsing, Have I Been Pwned official websites.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658368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84A0"/>
                </a:solidFill>
              </a:rPr>
              <a:t>MIS × Cybersecurity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11173968" y="6473952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6B84A0"/>
                </a:solidFill>
              </a:rPr>
              <a:t>09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94592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00">
                <a:solidFill>
                  <a:srgbClr val="45617B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Air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Threats &amp; Smart Defenses</dc:title>
  <dc:subject>Cyber threats and mitigation strategies for MIS students</dc:subject>
  <dc:creator>Syed Hassan Imam Naqvi</dc:creator>
  <cp:lastModifiedBy>Syed Hassan Imam Naqvi</cp:lastModifiedBy>
  <cp:revision>1</cp:revision>
  <dcterms:created xsi:type="dcterms:W3CDTF">2026-06-03T15:51:39Z</dcterms:created>
  <dcterms:modified xsi:type="dcterms:W3CDTF">2026-06-03T15:51:39Z</dcterms:modified>
</cp:coreProperties>
</file>